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4.xml" ContentType="application/vnd.openxmlformats-officedocument.theme+xml"/>
  <Override PartName="/ppt/tags/tag12.xml" ContentType="application/vnd.openxmlformats-officedocument.presentationml.tags+xml"/>
  <Override PartName="/ppt/theme/theme5.xml" ContentType="application/vnd.openxmlformats-officedocument.theme+xml"/>
  <Override PartName="/ppt/theme/theme6.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453" r:id="rId1"/>
    <p:sldMasterId id="2147484466" r:id="rId2"/>
    <p:sldMasterId id="2147484478" r:id="rId3"/>
    <p:sldMasterId id="2147484486" r:id="rId4"/>
  </p:sldMasterIdLst>
  <p:notesMasterIdLst>
    <p:notesMasterId r:id="rId36"/>
  </p:notesMasterIdLst>
  <p:handoutMasterIdLst>
    <p:handoutMasterId r:id="rId37"/>
  </p:handoutMasterIdLst>
  <p:sldIdLst>
    <p:sldId id="700" r:id="rId5"/>
    <p:sldId id="623" r:id="rId6"/>
    <p:sldId id="624" r:id="rId7"/>
    <p:sldId id="446" r:id="rId8"/>
    <p:sldId id="2146849153" r:id="rId9"/>
    <p:sldId id="2146849154" r:id="rId10"/>
    <p:sldId id="2146849155" r:id="rId11"/>
    <p:sldId id="2146849156" r:id="rId12"/>
    <p:sldId id="2146849158" r:id="rId13"/>
    <p:sldId id="2146849160" r:id="rId14"/>
    <p:sldId id="2146849215" r:id="rId15"/>
    <p:sldId id="2146849013" r:id="rId16"/>
    <p:sldId id="2146849014" r:id="rId17"/>
    <p:sldId id="2146849029" r:id="rId18"/>
    <p:sldId id="2146849051" r:id="rId19"/>
    <p:sldId id="2146849216" r:id="rId20"/>
    <p:sldId id="2146849019" r:id="rId21"/>
    <p:sldId id="2146849021" r:id="rId22"/>
    <p:sldId id="2146849207" r:id="rId23"/>
    <p:sldId id="2146849208" r:id="rId24"/>
    <p:sldId id="2146849209" r:id="rId25"/>
    <p:sldId id="2146849211" r:id="rId26"/>
    <p:sldId id="2146849212" r:id="rId27"/>
    <p:sldId id="2146849023" r:id="rId28"/>
    <p:sldId id="2146849024" r:id="rId29"/>
    <p:sldId id="2146849025" r:id="rId30"/>
    <p:sldId id="2146849026" r:id="rId31"/>
    <p:sldId id="2146849217" r:id="rId32"/>
    <p:sldId id="2146849144" r:id="rId33"/>
    <p:sldId id="2146849028" r:id="rId34"/>
    <p:sldId id="448" r:id="rId35"/>
  </p:sldIdLst>
  <p:sldSz cx="12192000" cy="6858000"/>
  <p:notesSz cx="6858000" cy="9144000"/>
  <p:custDataLst>
    <p:tags r:id="rId38"/>
  </p:custDataLst>
  <p:defaultTextStyle>
    <a:defPPr>
      <a:defRPr lang="ja-JP"/>
    </a:defPPr>
    <a:lvl1pPr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1pPr>
    <a:lvl2pPr marL="4572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2pPr>
    <a:lvl3pPr marL="9144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3pPr>
    <a:lvl4pPr marL="13716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4pPr>
    <a:lvl5pPr marL="1828800" algn="l" rtl="0" eaLnBrk="0" fontAlgn="base" hangingPunct="0">
      <a:spcBef>
        <a:spcPct val="0"/>
      </a:spcBef>
      <a:spcAft>
        <a:spcPct val="0"/>
      </a:spcAft>
      <a:defRPr kumimoji="1" kern="1200">
        <a:solidFill>
          <a:schemeClr val="tx1"/>
        </a:solidFill>
        <a:latin typeface="Calibri" panose="020F0502020204030204" pitchFamily="34" charset="0"/>
        <a:ea typeface="メイリオ" panose="020B0604030504040204" pitchFamily="34" charset="-128"/>
        <a:cs typeface="+mn-cs"/>
      </a:defRPr>
    </a:lvl5pPr>
    <a:lvl6pPr marL="22860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6pPr>
    <a:lvl7pPr marL="27432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7pPr>
    <a:lvl8pPr marL="32004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8pPr>
    <a:lvl9pPr marL="3657600" algn="l" defTabSz="914400" rtl="0" eaLnBrk="1" latinLnBrk="0" hangingPunct="1">
      <a:defRPr kumimoji="1" kern="1200">
        <a:solidFill>
          <a:schemeClr val="tx1"/>
        </a:solidFill>
        <a:latin typeface="Calibri" panose="020F0502020204030204" pitchFamily="34" charset="0"/>
        <a:ea typeface="メイリオ" panose="020B0604030504040204" pitchFamily="34" charset="-128"/>
        <a:cs typeface="+mn-cs"/>
      </a:defRPr>
    </a:lvl9pPr>
  </p:defaultTextStyle>
  <p:extLst>
    <p:ext uri="{EFAFB233-063F-42B5-8137-9DF3F51BA10A}">
      <p15:sldGuideLst xmlns:p15="http://schemas.microsoft.com/office/powerpoint/2012/main">
        <p15:guide id="1" orient="horz" pos="368" userDrawn="1">
          <p15:clr>
            <a:srgbClr val="F26B43"/>
          </p15:clr>
        </p15:guide>
        <p15:guide id="2" pos="2774" userDrawn="1">
          <p15:clr>
            <a:srgbClr val="A4A3A4"/>
          </p15:clr>
        </p15:guide>
        <p15:guide id="3" pos="370" userDrawn="1">
          <p15:clr>
            <a:srgbClr val="F26B43"/>
          </p15:clr>
        </p15:guide>
        <p15:guide id="4" pos="7310" userDrawn="1">
          <p15:clr>
            <a:srgbClr val="F26B43"/>
          </p15:clr>
        </p15:guide>
        <p15:guide id="5" orient="horz" pos="2260" userDrawn="1">
          <p15:clr>
            <a:srgbClr val="A4A3A4"/>
          </p15:clr>
        </p15:guide>
        <p15:guide id="6" orient="horz" pos="3952" userDrawn="1">
          <p15:clr>
            <a:srgbClr val="F26B43"/>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48"/>
    <a:srgbClr val="0D0D0D"/>
    <a:srgbClr val="ACACC2"/>
    <a:srgbClr val="002AFF"/>
    <a:srgbClr val="000041"/>
    <a:srgbClr val="49497A"/>
    <a:srgbClr val="DEDEE5"/>
    <a:srgbClr val="2B2B5D"/>
    <a:srgbClr val="464675"/>
    <a:srgbClr val="7B7B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FA75375-EE53-4AED-8D6A-A977B0C0034B}" v="1" dt="2026-02-02T03:59:28.228"/>
    <p1510:client id="{ED391144-2758-40F2-9026-A632673AFCB4}" v="5" dt="2026-02-03T01:16:46.99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929" autoAdjust="0"/>
    <p:restoredTop sz="96354"/>
  </p:normalViewPr>
  <p:slideViewPr>
    <p:cSldViewPr snapToGrid="0">
      <p:cViewPr varScale="1">
        <p:scale>
          <a:sx n="55" d="100"/>
          <a:sy n="55" d="100"/>
        </p:scale>
        <p:origin x="756" y="264"/>
      </p:cViewPr>
      <p:guideLst>
        <p:guide orient="horz" pos="368"/>
        <p:guide pos="2774"/>
        <p:guide pos="370"/>
        <p:guide pos="7310"/>
        <p:guide orient="horz" pos="2260"/>
        <p:guide orient="horz" pos="3952"/>
      </p:guideLst>
    </p:cSldViewPr>
  </p:slideViewPr>
  <p:notesTextViewPr>
    <p:cViewPr>
      <p:scale>
        <a:sx n="1" d="1"/>
        <a:sy n="1" d="1"/>
      </p:scale>
      <p:origin x="0" y="0"/>
    </p:cViewPr>
  </p:notesTextViewPr>
  <p:sorterViewPr>
    <p:cViewPr>
      <p:scale>
        <a:sx n="83" d="100"/>
        <a:sy n="83" d="100"/>
      </p:scale>
      <p:origin x="0" y="0"/>
    </p:cViewPr>
  </p:sorterViewPr>
  <p:notesViewPr>
    <p:cSldViewPr snapToGrid="0">
      <p:cViewPr varScale="1">
        <p:scale>
          <a:sx n="89" d="100"/>
          <a:sy n="89" d="100"/>
        </p:scale>
        <p:origin x="1650"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presProps" Target="presProps.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handoutMaster" Target="handoutMasters/handoutMaster1.xml"/><Relationship Id="rId40"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5/10/relationships/revisionInfo" Target="revisionInfo.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microsoft.com/office/2016/11/relationships/changesInfo" Target="changesInfos/changesInfo1.xml"/><Relationship Id="rId8" Type="http://schemas.openxmlformats.org/officeDocument/2006/relationships/slide" Target="slides/slide4.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ags" Target="tags/tag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amamoto Rena (山本 玲奈)" userId="XqfmoCvGAzExMoimfih8jxm38Qp/ZaiTVmy1xF1xw7E=" providerId="None" clId="Web-{2D217E73-C21C-43D8-9756-857320C788A8}"/>
    <pc:docChg chg="modSld">
      <pc:chgData name="Yamamoto Rena (山本 玲奈)" userId="XqfmoCvGAzExMoimfih8jxm38Qp/ZaiTVmy1xF1xw7E=" providerId="None" clId="Web-{2D217E73-C21C-43D8-9756-857320C788A8}" dt="2026-01-29T00:34:59.063" v="6"/>
      <pc:docMkLst>
        <pc:docMk/>
      </pc:docMkLst>
      <pc:sldChg chg="delSp">
        <pc:chgData name="Yamamoto Rena (山本 玲奈)" userId="XqfmoCvGAzExMoimfih8jxm38Qp/ZaiTVmy1xF1xw7E=" providerId="None" clId="Web-{2D217E73-C21C-43D8-9756-857320C788A8}" dt="2026-01-29T00:34:59.063" v="6"/>
        <pc:sldMkLst>
          <pc:docMk/>
          <pc:sldMk cId="330285224" sldId="2146849029"/>
        </pc:sldMkLst>
      </pc:sldChg>
    </pc:docChg>
  </pc:docChgLst>
  <pc:docChgLst>
    <pc:chgData name="Yamamoto Rena (山本 玲奈)" userId="XqfmoCvGAzExMoimfih8jxm38Qp/ZaiTVmy1xF1xw7E=" providerId="None" clId="Web-{2FA75375-EE53-4AED-8D6A-A977B0C0034B}"/>
    <pc:docChg chg="addSld">
      <pc:chgData name="Yamamoto Rena (山本 玲奈)" userId="XqfmoCvGAzExMoimfih8jxm38Qp/ZaiTVmy1xF1xw7E=" providerId="None" clId="Web-{2FA75375-EE53-4AED-8D6A-A977B0C0034B}" dt="2026-02-02T03:59:28.228" v="0"/>
      <pc:docMkLst>
        <pc:docMk/>
      </pc:docMkLst>
      <pc:sldChg chg="add">
        <pc:chgData name="Yamamoto Rena (山本 玲奈)" userId="XqfmoCvGAzExMoimfih8jxm38Qp/ZaiTVmy1xF1xw7E=" providerId="None" clId="Web-{2FA75375-EE53-4AED-8D6A-A977B0C0034B}" dt="2026-02-02T03:59:28.228" v="0"/>
        <pc:sldMkLst>
          <pc:docMk/>
          <pc:sldMk cId="3095609683" sldId="2146849217"/>
        </pc:sldMkLst>
      </pc:sldChg>
    </pc:docChg>
  </pc:docChgLst>
  <pc:docChgLst>
    <pc:chgData name="Ozone Yuko （小曽根祐子）" userId="7815483560_tp_box_2" providerId="OAuth2" clId="{9D3F3C96-46F0-4A69-B082-E038EE86BD3E}"/>
    <pc:docChg chg="delSld modSld">
      <pc:chgData name="Ozone Yuko （小曽根祐子）" userId="7815483560_tp_box_2" providerId="OAuth2" clId="{9D3F3C96-46F0-4A69-B082-E038EE86BD3E}" dt="2026-01-30T10:14:06.822" v="26" actId="20577"/>
      <pc:docMkLst>
        <pc:docMk/>
      </pc:docMkLst>
      <pc:sldChg chg="modSp mod">
        <pc:chgData name="Ozone Yuko （小曽根祐子）" userId="7815483560_tp_box_2" providerId="OAuth2" clId="{9D3F3C96-46F0-4A69-B082-E038EE86BD3E}" dt="2026-01-30T10:14:06.822" v="26" actId="20577"/>
        <pc:sldMkLst>
          <pc:docMk/>
          <pc:sldMk cId="1874644466" sldId="2146849014"/>
        </pc:sldMkLst>
        <pc:graphicFrameChg chg="modGraphic">
          <ac:chgData name="Ozone Yuko （小曽根祐子）" userId="7815483560_tp_box_2" providerId="OAuth2" clId="{9D3F3C96-46F0-4A69-B082-E038EE86BD3E}" dt="2026-01-30T10:14:06.822" v="26" actId="20577"/>
          <ac:graphicFrameMkLst>
            <pc:docMk/>
            <pc:sldMk cId="1874644466" sldId="2146849014"/>
            <ac:graphicFrameMk id="9" creationId="{E6BA39B9-7328-72BF-C0AF-C7A0E74F2BD6}"/>
          </ac:graphicFrameMkLst>
        </pc:graphicFrameChg>
      </pc:sldChg>
      <pc:sldChg chg="modSp mod">
        <pc:chgData name="Ozone Yuko （小曽根祐子）" userId="7815483560_tp_box_2" providerId="OAuth2" clId="{9D3F3C96-46F0-4A69-B082-E038EE86BD3E}" dt="2026-01-30T01:06:49.366" v="21" actId="1076"/>
        <pc:sldMkLst>
          <pc:docMk/>
          <pc:sldMk cId="1224096202" sldId="2146849051"/>
        </pc:sldMkLst>
        <pc:spChg chg="mod">
          <ac:chgData name="Ozone Yuko （小曽根祐子）" userId="7815483560_tp_box_2" providerId="OAuth2" clId="{9D3F3C96-46F0-4A69-B082-E038EE86BD3E}" dt="2026-01-30T01:06:49.366" v="21" actId="1076"/>
          <ac:spMkLst>
            <pc:docMk/>
            <pc:sldMk cId="1224096202" sldId="2146849051"/>
            <ac:spMk id="9" creationId="{5932CAC8-5B89-8F33-3982-A286C96B2016}"/>
          </ac:spMkLst>
        </pc:spChg>
        <pc:spChg chg="mod">
          <ac:chgData name="Ozone Yuko （小曽根祐子）" userId="7815483560_tp_box_2" providerId="OAuth2" clId="{9D3F3C96-46F0-4A69-B082-E038EE86BD3E}" dt="2026-01-30T01:06:49.366" v="21" actId="1076"/>
          <ac:spMkLst>
            <pc:docMk/>
            <pc:sldMk cId="1224096202" sldId="2146849051"/>
            <ac:spMk id="10" creationId="{29F53F03-4E4B-E355-E616-26E627DA2D68}"/>
          </ac:spMkLst>
        </pc:spChg>
        <pc:spChg chg="mod">
          <ac:chgData name="Ozone Yuko （小曽根祐子）" userId="7815483560_tp_box_2" providerId="OAuth2" clId="{9D3F3C96-46F0-4A69-B082-E038EE86BD3E}" dt="2026-01-30T01:06:49.366" v="21" actId="1076"/>
          <ac:spMkLst>
            <pc:docMk/>
            <pc:sldMk cId="1224096202" sldId="2146849051"/>
            <ac:spMk id="20" creationId="{FE29547F-C74B-D4A0-6BE0-C329BAE63C7E}"/>
          </ac:spMkLst>
        </pc:spChg>
        <pc:picChg chg="mod">
          <ac:chgData name="Ozone Yuko （小曽根祐子）" userId="7815483560_tp_box_2" providerId="OAuth2" clId="{9D3F3C96-46F0-4A69-B082-E038EE86BD3E}" dt="2026-01-30T01:06:49.366" v="21" actId="1076"/>
          <ac:picMkLst>
            <pc:docMk/>
            <pc:sldMk cId="1224096202" sldId="2146849051"/>
            <ac:picMk id="2" creationId="{9B155F58-55B1-66A8-D583-7684B36AD3BA}"/>
          </ac:picMkLst>
        </pc:picChg>
        <pc:picChg chg="mod">
          <ac:chgData name="Ozone Yuko （小曽根祐子）" userId="7815483560_tp_box_2" providerId="OAuth2" clId="{9D3F3C96-46F0-4A69-B082-E038EE86BD3E}" dt="2026-01-30T01:06:49.366" v="21" actId="1076"/>
          <ac:picMkLst>
            <pc:docMk/>
            <pc:sldMk cId="1224096202" sldId="2146849051"/>
            <ac:picMk id="124" creationId="{1CD5F466-3D10-65CF-3C1D-992569553B48}"/>
          </ac:picMkLst>
        </pc:picChg>
      </pc:sldChg>
      <pc:sldChg chg="modSp mod">
        <pc:chgData name="Ozone Yuko （小曽根祐子）" userId="7815483560_tp_box_2" providerId="OAuth2" clId="{9D3F3C96-46F0-4A69-B082-E038EE86BD3E}" dt="2026-01-29T05:16:58.703" v="16"/>
        <pc:sldMkLst>
          <pc:docMk/>
          <pc:sldMk cId="794987261" sldId="2146849216"/>
        </pc:sldMkLst>
        <pc:graphicFrameChg chg="mod modGraphic">
          <ac:chgData name="Ozone Yuko （小曽根祐子）" userId="7815483560_tp_box_2" providerId="OAuth2" clId="{9D3F3C96-46F0-4A69-B082-E038EE86BD3E}" dt="2026-01-29T05:16:58.703" v="16"/>
          <ac:graphicFrameMkLst>
            <pc:docMk/>
            <pc:sldMk cId="794987261" sldId="2146849216"/>
            <ac:graphicFrameMk id="7" creationId="{75FB288D-CCB7-7578-F6BF-845B922FA85C}"/>
          </ac:graphicFrameMkLst>
        </pc:graphicFrameChg>
      </pc:sldChg>
    </pc:docChg>
  </pc:docChgLst>
  <pc:docChgLst>
    <pc:chgData name="Hirai Yuko (平井 祐子)  " userId="6092269996_tp_box_2" providerId="OAuth2" clId="{E7A5B3EE-19A4-4470-A100-7FE637017025}"/>
    <pc:docChg chg="modSld">
      <pc:chgData name="Hirai Yuko (平井 祐子)  " userId="6092269996_tp_box_2" providerId="OAuth2" clId="{E7A5B3EE-19A4-4470-A100-7FE637017025}" dt="2026-01-30T01:50:24.825" v="15" actId="20577"/>
      <pc:docMkLst>
        <pc:docMk/>
      </pc:docMkLst>
      <pc:sldChg chg="modSp mod">
        <pc:chgData name="Hirai Yuko (平井 祐子)  " userId="6092269996_tp_box_2" providerId="OAuth2" clId="{E7A5B3EE-19A4-4470-A100-7FE637017025}" dt="2026-01-30T01:50:24.825" v="15" actId="20577"/>
        <pc:sldMkLst>
          <pc:docMk/>
          <pc:sldMk cId="1180263423" sldId="2146849154"/>
        </pc:sldMkLst>
        <pc:graphicFrameChg chg="modGraphic">
          <ac:chgData name="Hirai Yuko (平井 祐子)  " userId="6092269996_tp_box_2" providerId="OAuth2" clId="{E7A5B3EE-19A4-4470-A100-7FE637017025}" dt="2026-01-30T01:50:24.825" v="15" actId="20577"/>
          <ac:graphicFrameMkLst>
            <pc:docMk/>
            <pc:sldMk cId="1180263423" sldId="2146849154"/>
            <ac:graphicFrameMk id="9" creationId="{4E2349A0-ED93-AA47-F509-19140175868D}"/>
          </ac:graphicFrameMkLst>
        </pc:graphicFrameChg>
      </pc:sldChg>
    </pc:docChg>
  </pc:docChgLst>
  <pc:docChgLst>
    <pc:chgData name="Yamamoto Rena (山本 玲奈)" userId="XqfmoCvGAzExMoimfih8jxm38Qp/ZaiTVmy1xF1xw7E=" providerId="None" clId="Web-{ED391144-2758-40F2-9026-A632673AFCB4}"/>
    <pc:docChg chg="addSld">
      <pc:chgData name="Yamamoto Rena (山本 玲奈)" userId="XqfmoCvGAzExMoimfih8jxm38Qp/ZaiTVmy1xF1xw7E=" providerId="None" clId="Web-{ED391144-2758-40F2-9026-A632673AFCB4}" dt="2026-02-03T01:16:46.994" v="4"/>
      <pc:docMkLst>
        <pc:docMk/>
      </pc:docMkLst>
      <pc:sldChg chg="add">
        <pc:chgData name="Yamamoto Rena (山本 玲奈)" userId="XqfmoCvGAzExMoimfih8jxm38Qp/ZaiTVmy1xF1xw7E=" providerId="None" clId="Web-{ED391144-2758-40F2-9026-A632673AFCB4}" dt="2026-02-03T01:16:46.322" v="0"/>
        <pc:sldMkLst>
          <pc:docMk/>
          <pc:sldMk cId="1946954762" sldId="2146849207"/>
        </pc:sldMkLst>
      </pc:sldChg>
      <pc:sldChg chg="add">
        <pc:chgData name="Yamamoto Rena (山本 玲奈)" userId="XqfmoCvGAzExMoimfih8jxm38Qp/ZaiTVmy1xF1xw7E=" providerId="None" clId="Web-{ED391144-2758-40F2-9026-A632673AFCB4}" dt="2026-02-03T01:16:46.432" v="1"/>
        <pc:sldMkLst>
          <pc:docMk/>
          <pc:sldMk cId="19828382" sldId="2146849208"/>
        </pc:sldMkLst>
      </pc:sldChg>
      <pc:sldChg chg="add">
        <pc:chgData name="Yamamoto Rena (山本 玲奈)" userId="XqfmoCvGAzExMoimfih8jxm38Qp/ZaiTVmy1xF1xw7E=" providerId="None" clId="Web-{ED391144-2758-40F2-9026-A632673AFCB4}" dt="2026-02-03T01:16:46.557" v="2"/>
        <pc:sldMkLst>
          <pc:docMk/>
          <pc:sldMk cId="2437254446" sldId="2146849209"/>
        </pc:sldMkLst>
      </pc:sldChg>
      <pc:sldChg chg="add">
        <pc:chgData name="Yamamoto Rena (山本 玲奈)" userId="XqfmoCvGAzExMoimfih8jxm38Qp/ZaiTVmy1xF1xw7E=" providerId="None" clId="Web-{ED391144-2758-40F2-9026-A632673AFCB4}" dt="2026-02-03T01:16:46.760" v="3"/>
        <pc:sldMkLst>
          <pc:docMk/>
          <pc:sldMk cId="1731462552" sldId="2146849211"/>
        </pc:sldMkLst>
      </pc:sldChg>
      <pc:sldChg chg="add">
        <pc:chgData name="Yamamoto Rena (山本 玲奈)" userId="XqfmoCvGAzExMoimfih8jxm38Qp/ZaiTVmy1xF1xw7E=" providerId="None" clId="Web-{ED391144-2758-40F2-9026-A632673AFCB4}" dt="2026-02-03T01:16:46.994" v="4"/>
        <pc:sldMkLst>
          <pc:docMk/>
          <pc:sldMk cId="160474196" sldId="2146849212"/>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머리글 개체 틀 1">
            <a:extLst>
              <a:ext uri="{FF2B5EF4-FFF2-40B4-BE49-F238E27FC236}">
                <a16:creationId xmlns:a16="http://schemas.microsoft.com/office/drawing/2014/main" id="{9D8F3632-A2D4-4F72-7175-501AE62513A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ko-JP" altLang="en-US"/>
          </a:p>
        </p:txBody>
      </p:sp>
      <p:sp>
        <p:nvSpPr>
          <p:cNvPr id="3" name="날짜 개체 틀 2">
            <a:extLst>
              <a:ext uri="{FF2B5EF4-FFF2-40B4-BE49-F238E27FC236}">
                <a16:creationId xmlns:a16="http://schemas.microsoft.com/office/drawing/2014/main" id="{D58C8494-8330-4353-D23D-18E858B7F26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A0BF9565-4216-4445-8ACA-A5D634DFD475}" type="datetimeFigureOut">
              <a:rPr lang="LID4096" altLang="en-US"/>
              <a:pPr>
                <a:defRPr/>
              </a:pPr>
              <a:t>02/03/2026</a:t>
            </a:fld>
            <a:endParaRPr lang="ko-JP" altLang="en-US"/>
          </a:p>
        </p:txBody>
      </p:sp>
      <p:sp>
        <p:nvSpPr>
          <p:cNvPr id="4" name="바닥글 개체 틀 3">
            <a:extLst>
              <a:ext uri="{FF2B5EF4-FFF2-40B4-BE49-F238E27FC236}">
                <a16:creationId xmlns:a16="http://schemas.microsoft.com/office/drawing/2014/main" id="{C87C6BA4-8DA7-C06C-8257-2177622D5A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ko-JP" altLang="en-US"/>
          </a:p>
        </p:txBody>
      </p:sp>
      <p:sp>
        <p:nvSpPr>
          <p:cNvPr id="5" name="슬라이드 번호 개체 틀 4">
            <a:extLst>
              <a:ext uri="{FF2B5EF4-FFF2-40B4-BE49-F238E27FC236}">
                <a16:creationId xmlns:a16="http://schemas.microsoft.com/office/drawing/2014/main" id="{D239C5E2-5CF6-2635-BAF9-1937888CC61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18E14646-2E14-7248-B4B6-D58404B832E8}" type="slidenum">
              <a:rPr lang="ko-JP" altLang="en-US"/>
              <a:pPr>
                <a:defRPr/>
              </a:pPr>
              <a:t>‹#›</a:t>
            </a:fld>
            <a:endParaRPr lang="ko-JP"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D79D448-FAB9-A985-C8EE-A3AC846F6AD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defRPr>
            </a:lvl1pPr>
          </a:lstStyle>
          <a:p>
            <a:pPr>
              <a:defRPr/>
            </a:pPr>
            <a:endParaRPr lang="en-JP"/>
          </a:p>
        </p:txBody>
      </p:sp>
      <p:sp>
        <p:nvSpPr>
          <p:cNvPr id="3" name="Date Placeholder 2">
            <a:extLst>
              <a:ext uri="{FF2B5EF4-FFF2-40B4-BE49-F238E27FC236}">
                <a16:creationId xmlns:a16="http://schemas.microsoft.com/office/drawing/2014/main" id="{3B1EE019-0D3A-EFDE-72D0-027738907E63}"/>
              </a:ext>
            </a:extLst>
          </p:cNvPr>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ea typeface="+mn-ea"/>
              </a:defRPr>
            </a:lvl1pPr>
          </a:lstStyle>
          <a:p>
            <a:pPr>
              <a:defRPr/>
            </a:pPr>
            <a:fld id="{0252C802-D109-8043-B0F9-067150D0A317}" type="datetimeFigureOut">
              <a:rPr lang="LID4096"/>
              <a:pPr>
                <a:defRPr/>
              </a:pPr>
              <a:t>02/03/2026</a:t>
            </a:fld>
            <a:endParaRPr lang="en-JP"/>
          </a:p>
        </p:txBody>
      </p:sp>
      <p:sp>
        <p:nvSpPr>
          <p:cNvPr id="4" name="Slide Image Placeholder 3">
            <a:extLst>
              <a:ext uri="{FF2B5EF4-FFF2-40B4-BE49-F238E27FC236}">
                <a16:creationId xmlns:a16="http://schemas.microsoft.com/office/drawing/2014/main" id="{3AA202DE-2309-EA35-7DE7-932674C71D74}"/>
              </a:ext>
            </a:extLst>
          </p:cNvPr>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JP" noProof="0"/>
          </a:p>
        </p:txBody>
      </p:sp>
      <p:sp>
        <p:nvSpPr>
          <p:cNvPr id="5" name="Notes Placeholder 4">
            <a:extLst>
              <a:ext uri="{FF2B5EF4-FFF2-40B4-BE49-F238E27FC236}">
                <a16:creationId xmlns:a16="http://schemas.microsoft.com/office/drawing/2014/main" id="{4189CFDF-9D04-A4F9-6376-969A949D98A9}"/>
              </a:ext>
            </a:extLst>
          </p:cNvPr>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JP" noProof="0"/>
          </a:p>
        </p:txBody>
      </p:sp>
      <p:sp>
        <p:nvSpPr>
          <p:cNvPr id="6" name="Footer Placeholder 5">
            <a:extLst>
              <a:ext uri="{FF2B5EF4-FFF2-40B4-BE49-F238E27FC236}">
                <a16:creationId xmlns:a16="http://schemas.microsoft.com/office/drawing/2014/main" id="{9D94BA57-741F-1D20-99F5-34509589ED48}"/>
              </a:ext>
            </a:extLst>
          </p:cNvPr>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defRPr>
            </a:lvl1pPr>
          </a:lstStyle>
          <a:p>
            <a:pPr>
              <a:defRPr/>
            </a:pPr>
            <a:endParaRPr lang="en-JP"/>
          </a:p>
        </p:txBody>
      </p:sp>
      <p:sp>
        <p:nvSpPr>
          <p:cNvPr id="7" name="Slide Number Placeholder 6">
            <a:extLst>
              <a:ext uri="{FF2B5EF4-FFF2-40B4-BE49-F238E27FC236}">
                <a16:creationId xmlns:a16="http://schemas.microsoft.com/office/drawing/2014/main" id="{1910DD09-E01C-BAD1-AC99-DCCAF070837D}"/>
              </a:ext>
            </a:extLst>
          </p:cNvPr>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ea typeface="+mn-ea"/>
              </a:defRPr>
            </a:lvl1pPr>
          </a:lstStyle>
          <a:p>
            <a:pPr>
              <a:defRPr/>
            </a:pPr>
            <a:fld id="{AB966C30-85DB-4C4B-A060-BF5C5320BA04}" type="slidenum">
              <a:rPr lang="en-JP"/>
              <a:pPr>
                <a:defRPr/>
              </a:pPr>
              <a:t>‹#›</a:t>
            </a:fld>
            <a:endParaRPr lang="en-JP"/>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2.xml"/><Relationship Id="rId1" Type="http://schemas.openxmlformats.org/officeDocument/2006/relationships/tags" Target="../tags/tag5.xml"/><Relationship Id="rId5" Type="http://schemas.openxmlformats.org/officeDocument/2006/relationships/image" Target="../media/image14.png"/><Relationship Id="rId4" Type="http://schemas.openxmlformats.org/officeDocument/2006/relationships/image" Target="../media/image13.emf"/></Relationships>
</file>

<file path=ppt/slideLayouts/_rels/slideLayout15.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2.xml"/><Relationship Id="rId1" Type="http://schemas.openxmlformats.org/officeDocument/2006/relationships/tags" Target="../tags/tag6.xml"/><Relationship Id="rId5" Type="http://schemas.openxmlformats.org/officeDocument/2006/relationships/image" Target="../media/image3.png"/><Relationship Id="rId4" Type="http://schemas.openxmlformats.org/officeDocument/2006/relationships/image" Target="../media/image15.emf"/></Relationships>
</file>

<file path=ppt/slideLayouts/_rels/slideLayout16.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2.xml"/><Relationship Id="rId1" Type="http://schemas.openxmlformats.org/officeDocument/2006/relationships/tags" Target="../tags/tag7.xml"/><Relationship Id="rId5" Type="http://schemas.openxmlformats.org/officeDocument/2006/relationships/image" Target="../media/image3.png"/><Relationship Id="rId4" Type="http://schemas.openxmlformats.org/officeDocument/2006/relationships/image" Target="../media/image16.emf"/></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emf"/><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Master" Target="../slideMasters/slideMaster3.xml"/><Relationship Id="rId1" Type="http://schemas.openxmlformats.org/officeDocument/2006/relationships/tags" Target="../tags/tag9.xml"/><Relationship Id="rId5" Type="http://schemas.openxmlformats.org/officeDocument/2006/relationships/image" Target="../media/image14.png"/><Relationship Id="rId4" Type="http://schemas.openxmlformats.org/officeDocument/2006/relationships/image" Target="../media/image17.emf"/></Relationships>
</file>

<file path=ppt/slideLayouts/_rels/slideLayout26.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3.xml"/><Relationship Id="rId1" Type="http://schemas.openxmlformats.org/officeDocument/2006/relationships/tags" Target="../tags/tag10.xml"/><Relationship Id="rId5" Type="http://schemas.openxmlformats.org/officeDocument/2006/relationships/image" Target="../media/image3.png"/><Relationship Id="rId4" Type="http://schemas.openxmlformats.org/officeDocument/2006/relationships/image" Target="../media/image18.emf"/></Relationships>
</file>

<file path=ppt/slideLayouts/_rels/slideLayout27.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3.xml"/><Relationship Id="rId1" Type="http://schemas.openxmlformats.org/officeDocument/2006/relationships/tags" Target="../tags/tag11.xml"/><Relationship Id="rId5" Type="http://schemas.openxmlformats.org/officeDocument/2006/relationships/image" Target="../media/image3.png"/><Relationship Id="rId4" Type="http://schemas.openxmlformats.org/officeDocument/2006/relationships/image" Target="../media/image19.emf"/></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e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6.png"/><Relationship Id="rId1" Type="http://schemas.openxmlformats.org/officeDocument/2006/relationships/slideMaster" Target="../slideMasters/slideMaster4.xml"/><Relationship Id="rId4" Type="http://schemas.openxmlformats.org/officeDocument/2006/relationships/image" Target="../media/image22.svg"/></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23.emf"/><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emf"/><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B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399022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6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accent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a:defRPr sz="900" spc="-150">
                <a:solidFill>
                  <a:schemeClr val="bg2"/>
                </a:solidFill>
              </a:defRPr>
            </a:lvl1pPr>
          </a:lstStyle>
          <a:p>
            <a:pPr lvl="0"/>
            <a:r>
              <a:rPr kumimoji="1" lang="ja-JP" altLang="en-US" dirty="0"/>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dirty="0"/>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0" name="テキスト プレースホルダー 10">
            <a:extLst>
              <a:ext uri="{FF2B5EF4-FFF2-40B4-BE49-F238E27FC236}">
                <a16:creationId xmlns:a16="http://schemas.microsoft.com/office/drawing/2014/main" id="{51F1BAB4-BF47-3B73-61AB-48C73A07D72A}"/>
              </a:ext>
            </a:extLst>
          </p:cNvPr>
          <p:cNvSpPr>
            <a:spLocks noGrp="1"/>
          </p:cNvSpPr>
          <p:nvPr>
            <p:ph type="body" sz="quarter" idx="13"/>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4909298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37261920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0B19B92F-6F6E-3DDE-863A-9883C4F1634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7" name="グラフィックス 2">
            <a:extLst>
              <a:ext uri="{FF2B5EF4-FFF2-40B4-BE49-F238E27FC236}">
                <a16:creationId xmlns:a16="http://schemas.microsoft.com/office/drawing/2014/main" id="{89D25A5C-4991-69B7-0B3A-15262FD6E8E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角丸四角形 7">
            <a:extLst>
              <a:ext uri="{FF2B5EF4-FFF2-40B4-BE49-F238E27FC236}">
                <a16:creationId xmlns:a16="http://schemas.microsoft.com/office/drawing/2014/main" id="{96396272-FA40-3CF7-F04A-5CA24DCE412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24828882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B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4065164157"/>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BC_プロダクト資料中表紙">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F23D017-463D-AD4D-6C5C-98A759B8A938}"/>
              </a:ext>
            </a:extLst>
          </p:cNvPr>
          <p:cNvGraphicFramePr>
            <a:graphicFrameLocks noChangeAspect="1"/>
          </p:cNvGraphicFramePr>
          <p:nvPr>
            <p:custDataLst>
              <p:tags r:id="rId1"/>
            </p:custDataLst>
            <p:extLst>
              <p:ext uri="{D42A27DB-BD31-4B8C-83A1-F6EECF244321}">
                <p14:modId xmlns:p14="http://schemas.microsoft.com/office/powerpoint/2010/main" val="39159485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BF23D017-463D-AD4D-6C5C-98A759B8A938}"/>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3E6674F4-4E75-A765-EA22-CCF341E56EE4}"/>
              </a:ext>
            </a:extLst>
          </p:cNvPr>
          <p:cNvSpPr/>
          <p:nvPr/>
        </p:nvSpPr>
        <p:spPr>
          <a:xfrm>
            <a:off x="10363200" y="3427413"/>
            <a:ext cx="1828800" cy="3430587"/>
          </a:xfrm>
          <a:prstGeom prst="triangle">
            <a:avLst>
              <a:gd name="adj" fmla="val 100000"/>
            </a:avLst>
          </a:prstGeom>
          <a:solidFill>
            <a:srgbClr val="00004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2716067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タイトル+コピーライト+ページ番号">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782A8865-E852-8779-AF4C-2BDBBCB2B487}"/>
              </a:ext>
            </a:extLst>
          </p:cNvPr>
          <p:cNvGraphicFramePr>
            <a:graphicFrameLocks noChangeAspect="1"/>
          </p:cNvGraphicFramePr>
          <p:nvPr>
            <p:custDataLst>
              <p:tags r:id="rId1"/>
            </p:custDataLst>
            <p:extLst>
              <p:ext uri="{D42A27DB-BD31-4B8C-83A1-F6EECF244321}">
                <p14:modId xmlns:p14="http://schemas.microsoft.com/office/powerpoint/2010/main" val="187721923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782A8865-E852-8779-AF4C-2BDBBCB2B487}"/>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146003601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タイトル+説明文＋コピーライト+ページ番号">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533DB12E-609D-D2FB-C43A-2329E15DD741}"/>
              </a:ext>
            </a:extLst>
          </p:cNvPr>
          <p:cNvGraphicFramePr>
            <a:graphicFrameLocks noChangeAspect="1"/>
          </p:cNvGraphicFramePr>
          <p:nvPr>
            <p:custDataLst>
              <p:tags r:id="rId1"/>
            </p:custDataLst>
            <p:extLst>
              <p:ext uri="{D42A27DB-BD31-4B8C-83A1-F6EECF244321}">
                <p14:modId xmlns:p14="http://schemas.microsoft.com/office/powerpoint/2010/main" val="11656601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533DB12E-609D-D2FB-C43A-2329E15DD74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4954337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スライド番号プレースホルダー 5">
            <a:extLst>
              <a:ext uri="{FF2B5EF4-FFF2-40B4-BE49-F238E27FC236}">
                <a16:creationId xmlns:a16="http://schemas.microsoft.com/office/drawing/2014/main" id="{D0619A66-CC94-F64F-DA26-0FF8A23AF3EA}"/>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5" name="グラフィックス 2">
            <a:extLst>
              <a:ext uri="{FF2B5EF4-FFF2-40B4-BE49-F238E27FC236}">
                <a16:creationId xmlns:a16="http://schemas.microsoft.com/office/drawing/2014/main" id="{8D9B3208-C845-2C86-CEFC-EAC3C8484BF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8888537"/>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最終ページ">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C77CBF0D-71DD-004F-EE3B-1BC6F28DA6D9}"/>
              </a:ext>
            </a:extLst>
          </p:cNvPr>
          <p:cNvPicPr>
            <a:picLocks noChangeAspect="1"/>
          </p:cNvPicPr>
          <p:nvPr/>
        </p:nvPicPr>
        <p:blipFill>
          <a:blip r:embed="rId2"/>
          <a:stretch>
            <a:fillRect/>
          </a:stretch>
        </p:blipFill>
        <p:spPr>
          <a:xfrm>
            <a:off x="0" y="0"/>
            <a:ext cx="12192000" cy="6858000"/>
          </a:xfrm>
          <a:prstGeom prst="rect">
            <a:avLst/>
          </a:prstGeom>
        </p:spPr>
      </p:pic>
      <p:pic>
        <p:nvPicPr>
          <p:cNvPr id="4" name="グラフィックス 2">
            <a:extLst>
              <a:ext uri="{FF2B5EF4-FFF2-40B4-BE49-F238E27FC236}">
                <a16:creationId xmlns:a16="http://schemas.microsoft.com/office/drawing/2014/main" id="{8A181A9D-4CFB-510D-DBA2-3B5A52B8D2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4946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CB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1413182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dirty="0">
                <a:solidFill>
                  <a:schemeClr val="accent1"/>
                </a:solidFill>
                <a:latin typeface="+mn-ea"/>
                <a:ea typeface="+mn-ea"/>
                <a:cs typeface="Segoe UI" panose="020B0502040204020203" pitchFamily="34" charset="0"/>
              </a:rPr>
              <a:t>CONTENTS</a:t>
            </a:r>
            <a:endParaRPr kumimoji="1" lang="ja-JP" altLang="en-US" sz="2400" b="1" i="0" dirty="0">
              <a:solidFill>
                <a:schemeClr val="accent1"/>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1"/>
              </a:solidFill>
            </a:endParaRPr>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1057882" y="1053865"/>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01</a:t>
            </a:r>
            <a:endParaRPr kumimoji="1" lang="ja-JP" altLang="en-US" sz="1800" b="1" i="0" dirty="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1057882" y="1971967"/>
            <a:ext cx="540000" cy="540000"/>
          </a:xfrm>
          <a:prstGeom prst="ellipse">
            <a:avLst/>
          </a:prstGeom>
          <a:solidFill>
            <a:schemeClr val="accent1"/>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02</a:t>
            </a:r>
            <a:endParaRPr kumimoji="1" lang="ja-JP" altLang="en-US" sz="1800" b="1" i="0" dirty="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1057882" y="2890069"/>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327882" y="1593865"/>
            <a:ext cx="0" cy="378102"/>
          </a:xfrm>
          <a:prstGeom prst="line">
            <a:avLst/>
          </a:prstGeom>
          <a:ln w="25400">
            <a:solidFill>
              <a:schemeClr val="accent1"/>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327882" y="2511967"/>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943922" y="1143845"/>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943922" y="2061947"/>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943922" y="2980049"/>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cxnSp>
        <p:nvCxnSpPr>
          <p:cNvPr id="6" name="直線コネクタ 5">
            <a:extLst>
              <a:ext uri="{FF2B5EF4-FFF2-40B4-BE49-F238E27FC236}">
                <a16:creationId xmlns:a16="http://schemas.microsoft.com/office/drawing/2014/main" id="{A262B7B1-0731-8DCD-FDA6-CB9554C09C52}"/>
              </a:ext>
            </a:extLst>
          </p:cNvPr>
          <p:cNvCxnSpPr>
            <a:cxnSpLocks/>
          </p:cNvCxnSpPr>
          <p:nvPr userDrawn="1"/>
        </p:nvCxnSpPr>
        <p:spPr>
          <a:xfrm>
            <a:off x="1323874" y="3434388"/>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8" name="円/楕円 50">
            <a:extLst>
              <a:ext uri="{FF2B5EF4-FFF2-40B4-BE49-F238E27FC236}">
                <a16:creationId xmlns:a16="http://schemas.microsoft.com/office/drawing/2014/main" id="{810962BC-ECC6-D04E-856C-0E8B296C491F}"/>
              </a:ext>
            </a:extLst>
          </p:cNvPr>
          <p:cNvSpPr>
            <a:spLocks noChangeAspect="1"/>
          </p:cNvSpPr>
          <p:nvPr userDrawn="1"/>
        </p:nvSpPr>
        <p:spPr>
          <a:xfrm>
            <a:off x="1057882" y="3816809"/>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04</a:t>
            </a:r>
            <a:endParaRPr kumimoji="1" lang="ja-JP" altLang="en-US" sz="1800" b="1" i="0" dirty="0">
              <a:solidFill>
                <a:schemeClr val="bg1"/>
              </a:solidFill>
              <a:latin typeface="+mj-ea"/>
              <a:ea typeface="+mj-ea"/>
              <a:cs typeface="Segoe UI" panose="020B0502040204020203" pitchFamily="34" charset="0"/>
            </a:endParaRPr>
          </a:p>
        </p:txBody>
      </p:sp>
      <p:sp>
        <p:nvSpPr>
          <p:cNvPr id="22" name="テキスト プレースホルダー 4">
            <a:extLst>
              <a:ext uri="{FF2B5EF4-FFF2-40B4-BE49-F238E27FC236}">
                <a16:creationId xmlns:a16="http://schemas.microsoft.com/office/drawing/2014/main" id="{09BB8F31-4E5A-8CC8-0885-67317BAA34BF}"/>
              </a:ext>
            </a:extLst>
          </p:cNvPr>
          <p:cNvSpPr>
            <a:spLocks noGrp="1"/>
          </p:cNvSpPr>
          <p:nvPr>
            <p:ph type="body" sz="quarter" idx="17" hasCustomPrompt="1"/>
          </p:nvPr>
        </p:nvSpPr>
        <p:spPr>
          <a:xfrm>
            <a:off x="1943922" y="3906789"/>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cxnSp>
        <p:nvCxnSpPr>
          <p:cNvPr id="7" name="直線コネクタ 6">
            <a:extLst>
              <a:ext uri="{FF2B5EF4-FFF2-40B4-BE49-F238E27FC236}">
                <a16:creationId xmlns:a16="http://schemas.microsoft.com/office/drawing/2014/main" id="{FE9A66F2-6529-CFEC-6940-4A718DB70DA6}"/>
              </a:ext>
            </a:extLst>
          </p:cNvPr>
          <p:cNvCxnSpPr>
            <a:cxnSpLocks/>
          </p:cNvCxnSpPr>
          <p:nvPr userDrawn="1"/>
        </p:nvCxnSpPr>
        <p:spPr>
          <a:xfrm>
            <a:off x="1323874" y="4362436"/>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8" name="円/楕円 50">
            <a:extLst>
              <a:ext uri="{FF2B5EF4-FFF2-40B4-BE49-F238E27FC236}">
                <a16:creationId xmlns:a16="http://schemas.microsoft.com/office/drawing/2014/main" id="{A3FCEDA4-A85A-9088-03F8-EB4590AA02E6}"/>
              </a:ext>
            </a:extLst>
          </p:cNvPr>
          <p:cNvSpPr>
            <a:spLocks noChangeAspect="1"/>
          </p:cNvSpPr>
          <p:nvPr userDrawn="1"/>
        </p:nvSpPr>
        <p:spPr>
          <a:xfrm>
            <a:off x="1057882" y="4744857"/>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05</a:t>
            </a:r>
            <a:endParaRPr kumimoji="1" lang="ja-JP" altLang="en-US" sz="1800" b="1" i="0" dirty="0">
              <a:solidFill>
                <a:schemeClr val="bg1"/>
              </a:solidFill>
              <a:latin typeface="+mj-ea"/>
              <a:ea typeface="+mj-ea"/>
              <a:cs typeface="Segoe UI" panose="020B0502040204020203" pitchFamily="34" charset="0"/>
            </a:endParaRPr>
          </a:p>
        </p:txBody>
      </p:sp>
      <p:sp>
        <p:nvSpPr>
          <p:cNvPr id="19" name="テキスト プレースホルダー 4">
            <a:extLst>
              <a:ext uri="{FF2B5EF4-FFF2-40B4-BE49-F238E27FC236}">
                <a16:creationId xmlns:a16="http://schemas.microsoft.com/office/drawing/2014/main" id="{31510614-2987-35BA-45DA-50C0E72E86DA}"/>
              </a:ext>
            </a:extLst>
          </p:cNvPr>
          <p:cNvSpPr>
            <a:spLocks noGrp="1"/>
          </p:cNvSpPr>
          <p:nvPr>
            <p:ph type="body" sz="quarter" idx="18" hasCustomPrompt="1"/>
          </p:nvPr>
        </p:nvSpPr>
        <p:spPr>
          <a:xfrm>
            <a:off x="1943922" y="4834837"/>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cxnSp>
        <p:nvCxnSpPr>
          <p:cNvPr id="20" name="直線コネクタ 19">
            <a:extLst>
              <a:ext uri="{FF2B5EF4-FFF2-40B4-BE49-F238E27FC236}">
                <a16:creationId xmlns:a16="http://schemas.microsoft.com/office/drawing/2014/main" id="{7D32E6C7-FFF6-886C-5EA3-C79E0CA92600}"/>
              </a:ext>
            </a:extLst>
          </p:cNvPr>
          <p:cNvCxnSpPr>
            <a:cxnSpLocks/>
          </p:cNvCxnSpPr>
          <p:nvPr userDrawn="1"/>
        </p:nvCxnSpPr>
        <p:spPr>
          <a:xfrm>
            <a:off x="1323874" y="5290484"/>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1" name="円/楕円 50">
            <a:extLst>
              <a:ext uri="{FF2B5EF4-FFF2-40B4-BE49-F238E27FC236}">
                <a16:creationId xmlns:a16="http://schemas.microsoft.com/office/drawing/2014/main" id="{9506B138-D802-D2A8-C991-AB44A1203701}"/>
              </a:ext>
            </a:extLst>
          </p:cNvPr>
          <p:cNvSpPr>
            <a:spLocks noChangeAspect="1"/>
          </p:cNvSpPr>
          <p:nvPr userDrawn="1"/>
        </p:nvSpPr>
        <p:spPr>
          <a:xfrm>
            <a:off x="1057882" y="5672905"/>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06</a:t>
            </a:r>
            <a:endParaRPr kumimoji="1" lang="ja-JP" altLang="en-US" sz="1800" b="1" i="0" dirty="0">
              <a:solidFill>
                <a:schemeClr val="bg1"/>
              </a:solidFill>
              <a:latin typeface="+mj-ea"/>
              <a:ea typeface="+mj-ea"/>
              <a:cs typeface="Segoe UI" panose="020B0502040204020203" pitchFamily="34" charset="0"/>
            </a:endParaRPr>
          </a:p>
        </p:txBody>
      </p:sp>
      <p:sp>
        <p:nvSpPr>
          <p:cNvPr id="23" name="テキスト プレースホルダー 4">
            <a:extLst>
              <a:ext uri="{FF2B5EF4-FFF2-40B4-BE49-F238E27FC236}">
                <a16:creationId xmlns:a16="http://schemas.microsoft.com/office/drawing/2014/main" id="{A5BA7354-117F-2101-9323-A1762E5429B7}"/>
              </a:ext>
            </a:extLst>
          </p:cNvPr>
          <p:cNvSpPr>
            <a:spLocks noGrp="1"/>
          </p:cNvSpPr>
          <p:nvPr>
            <p:ph type="body" sz="quarter" idx="19" hasCustomPrompt="1"/>
          </p:nvPr>
        </p:nvSpPr>
        <p:spPr>
          <a:xfrm>
            <a:off x="1943922" y="5762885"/>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spTree>
    <p:extLst>
      <p:ext uri="{BB962C8B-B14F-4D97-AF65-F5344CB8AC3E}">
        <p14:creationId xmlns:p14="http://schemas.microsoft.com/office/powerpoint/2010/main" val="103258224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dirty="0">
                <a:solidFill>
                  <a:schemeClr val="accent1"/>
                </a:solidFill>
                <a:latin typeface="+mn-ea"/>
                <a:ea typeface="+mn-ea"/>
                <a:cs typeface="Segoe UI" panose="020B0502040204020203" pitchFamily="34" charset="0"/>
              </a:rPr>
              <a:t>CONTENTS</a:t>
            </a:r>
            <a:endParaRPr kumimoji="1" lang="ja-JP" altLang="en-US" sz="2400" b="1" i="0" dirty="0">
              <a:solidFill>
                <a:schemeClr val="accent1"/>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1"/>
              </a:solidFill>
            </a:endParaRPr>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1057882" y="1053865"/>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01</a:t>
            </a:r>
            <a:endParaRPr kumimoji="1" lang="ja-JP" altLang="en-US" sz="1800" b="1" i="0" dirty="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1057882" y="1971967"/>
            <a:ext cx="540000" cy="540000"/>
          </a:xfrm>
          <a:prstGeom prst="ellipse">
            <a:avLst/>
          </a:prstGeom>
          <a:solidFill>
            <a:schemeClr val="accent1"/>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02</a:t>
            </a:r>
            <a:endParaRPr kumimoji="1" lang="ja-JP" altLang="en-US" sz="1800" b="1" i="0" dirty="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1057882" y="2890069"/>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dirty="0">
                <a:solidFill>
                  <a:schemeClr val="bg1"/>
                </a:solidFill>
                <a:latin typeface="+mj-ea"/>
                <a:ea typeface="+mj-ea"/>
                <a:cs typeface="Segoe UI" panose="020B0502040204020203" pitchFamily="34" charset="0"/>
              </a:rPr>
              <a:t>03</a:t>
            </a:r>
            <a:endParaRPr kumimoji="1" lang="ja-JP" altLang="en-US" sz="1800" b="1" i="0" dirty="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327882" y="1593865"/>
            <a:ext cx="0" cy="378102"/>
          </a:xfrm>
          <a:prstGeom prst="line">
            <a:avLst/>
          </a:prstGeom>
          <a:ln w="25400">
            <a:solidFill>
              <a:schemeClr val="accent1"/>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327882" y="2511967"/>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943922" y="1143845"/>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943922" y="2061947"/>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943922" y="2980049"/>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dirty="0"/>
              <a:t>コンテンツが５つ以下の時の目次</a:t>
            </a:r>
          </a:p>
        </p:txBody>
      </p:sp>
    </p:spTree>
    <p:extLst>
      <p:ext uri="{BB962C8B-B14F-4D97-AF65-F5344CB8AC3E}">
        <p14:creationId xmlns:p14="http://schemas.microsoft.com/office/powerpoint/2010/main" val="34468082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ユーザー設定レイアウト">
    <p:spTree>
      <p:nvGrpSpPr>
        <p:cNvPr id="1" name=""/>
        <p:cNvGrpSpPr/>
        <p:nvPr/>
      </p:nvGrpSpPr>
      <p:grpSpPr>
        <a:xfrm>
          <a:off x="0" y="0"/>
          <a:ext cx="0" cy="0"/>
          <a:chOff x="0" y="0"/>
          <a:chExt cx="0" cy="0"/>
        </a:xfrm>
      </p:grpSpPr>
      <p:sp>
        <p:nvSpPr>
          <p:cNvPr id="4" name="三角形 3">
            <a:extLst>
              <a:ext uri="{FF2B5EF4-FFF2-40B4-BE49-F238E27FC236}">
                <a16:creationId xmlns:a16="http://schemas.microsoft.com/office/drawing/2014/main" id="{CFB367D1-8FD1-1C3B-97AA-9185FCCCA4D4}"/>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570530"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302859"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124200" y="4786187"/>
            <a:ext cx="5943600" cy="543702"/>
          </a:xfrm>
          <a:prstGeom prst="rect">
            <a:avLst/>
          </a:prstGeom>
        </p:spPr>
        <p:txBody>
          <a:bodyPr/>
          <a:lstStyle>
            <a:lvl1pPr marL="0" indent="0" algn="ctr">
              <a:buNone/>
              <a:defRPr b="1" spc="300">
                <a:ln>
                  <a:noFill/>
                </a:ln>
                <a:solidFill>
                  <a:schemeClr val="accent1"/>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2" name="テキスト プレースホルダー 19">
            <a:extLst>
              <a:ext uri="{FF2B5EF4-FFF2-40B4-BE49-F238E27FC236}">
                <a16:creationId xmlns:a16="http://schemas.microsoft.com/office/drawing/2014/main" id="{D228E56A-4E53-6CA0-F300-DC60B3DFE96F}"/>
              </a:ext>
            </a:extLst>
          </p:cNvPr>
          <p:cNvSpPr>
            <a:spLocks noGrp="1"/>
          </p:cNvSpPr>
          <p:nvPr>
            <p:ph type="body" sz="quarter" idx="20" hasCustomPrompt="1"/>
          </p:nvPr>
        </p:nvSpPr>
        <p:spPr>
          <a:xfrm>
            <a:off x="5411924" y="1225208"/>
            <a:ext cx="1368152" cy="1057321"/>
          </a:xfrm>
          <a:prstGeom prst="rect">
            <a:avLst/>
          </a:prstGeom>
        </p:spPr>
        <p:txBody>
          <a:bodyPr/>
          <a:lstStyle>
            <a:lvl1pPr marL="0" indent="0">
              <a:buNone/>
              <a:defRPr sz="6600" b="1" i="0">
                <a:solidFill>
                  <a:schemeClr val="accent1"/>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sp>
        <p:nvSpPr>
          <p:cNvPr id="5" name="スライド番号プレースホルダー 5">
            <a:extLst>
              <a:ext uri="{FF2B5EF4-FFF2-40B4-BE49-F238E27FC236}">
                <a16:creationId xmlns:a16="http://schemas.microsoft.com/office/drawing/2014/main" id="{DCBF0A3F-76BB-7C92-B66B-0A97FD4700F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20654E43-7CF4-6954-D935-4A0B614FF5AE}"/>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021264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7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7" name="テキスト プレースホルダー 10">
            <a:extLst>
              <a:ext uri="{FF2B5EF4-FFF2-40B4-BE49-F238E27FC236}">
                <a16:creationId xmlns:a16="http://schemas.microsoft.com/office/drawing/2014/main" id="{4AEA435B-3E06-69D8-E7CC-80C8B927654D}"/>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40404520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最終ページ（広告主・代理店限定）">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0B19B92F-6F6E-3DDE-863A-9883C4F1634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7" name="グラフィックス 2">
            <a:extLst>
              <a:ext uri="{FF2B5EF4-FFF2-40B4-BE49-F238E27FC236}">
                <a16:creationId xmlns:a16="http://schemas.microsoft.com/office/drawing/2014/main" id="{89D25A5C-4991-69B7-0B3A-15262FD6E8E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角丸四角形 7">
            <a:extLst>
              <a:ext uri="{FF2B5EF4-FFF2-40B4-BE49-F238E27FC236}">
                <a16:creationId xmlns:a16="http://schemas.microsoft.com/office/drawing/2014/main" id="{96396272-FA40-3CF7-F04A-5CA24DCE412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294838976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B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7862532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BC_プロダクト資料中表紙（広告主・代理店限定）">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5544997-C74E-E0AD-F2FE-22461E7A2AF9}"/>
              </a:ext>
            </a:extLst>
          </p:cNvPr>
          <p:cNvGraphicFramePr>
            <a:graphicFrameLocks noChangeAspect="1"/>
          </p:cNvGraphicFramePr>
          <p:nvPr userDrawn="1">
            <p:custDataLst>
              <p:tags r:id="rId1"/>
            </p:custDataLst>
            <p:extLst>
              <p:ext uri="{D42A27DB-BD31-4B8C-83A1-F6EECF244321}">
                <p14:modId xmlns:p14="http://schemas.microsoft.com/office/powerpoint/2010/main" val="1948654237"/>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A5544997-C74E-E0AD-F2FE-22461E7A2AF9}"/>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519B8972-44D1-3802-EE60-A1BC5C5A16AB}"/>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a:extLst>
              <a:ext uri="{FF2B5EF4-FFF2-40B4-BE49-F238E27FC236}">
                <a16:creationId xmlns:a16="http://schemas.microsoft.com/office/drawing/2014/main" id="{84C091A5-862A-9941-5642-C4E70B372A8F}"/>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6279544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660EF211-A8C9-FBD7-5993-BD3CA45DEA37}"/>
              </a:ext>
            </a:extLst>
          </p:cNvPr>
          <p:cNvGraphicFramePr>
            <a:graphicFrameLocks noChangeAspect="1"/>
          </p:cNvGraphicFramePr>
          <p:nvPr userDrawn="1">
            <p:custDataLst>
              <p:tags r:id="rId1"/>
            </p:custDataLst>
            <p:extLst>
              <p:ext uri="{D42A27DB-BD31-4B8C-83A1-F6EECF244321}">
                <p14:modId xmlns:p14="http://schemas.microsoft.com/office/powerpoint/2010/main" val="358104889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660EF211-A8C9-FBD7-5993-BD3CA45DEA37}"/>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Tree>
    <p:extLst>
      <p:ext uri="{BB962C8B-B14F-4D97-AF65-F5344CB8AC3E}">
        <p14:creationId xmlns:p14="http://schemas.microsoft.com/office/powerpoint/2010/main" val="6561450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6EFBDC73-21D0-0696-0419-0FC3D51B89A0}"/>
              </a:ext>
            </a:extLst>
          </p:cNvPr>
          <p:cNvGraphicFramePr>
            <a:graphicFrameLocks noChangeAspect="1"/>
          </p:cNvGraphicFramePr>
          <p:nvPr userDrawn="1">
            <p:custDataLst>
              <p:tags r:id="rId1"/>
            </p:custDataLst>
            <p:extLst>
              <p:ext uri="{D42A27DB-BD31-4B8C-83A1-F6EECF244321}">
                <p14:modId xmlns:p14="http://schemas.microsoft.com/office/powerpoint/2010/main" val="356674818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6EFBDC73-21D0-0696-0419-0FC3D51B89A0}"/>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endParaRPr lang="ja-JP" altLang="en-US" dirty="0"/>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30917990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901947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0B19B92F-6F6E-3DDE-863A-9883C4F1634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7" name="グラフィックス 2">
            <a:extLst>
              <a:ext uri="{FF2B5EF4-FFF2-40B4-BE49-F238E27FC236}">
                <a16:creationId xmlns:a16="http://schemas.microsoft.com/office/drawing/2014/main" id="{89D25A5C-4991-69B7-0B3A-15262FD6E8E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角丸四角形 7">
            <a:extLst>
              <a:ext uri="{FF2B5EF4-FFF2-40B4-BE49-F238E27FC236}">
                <a16:creationId xmlns:a16="http://schemas.microsoft.com/office/drawing/2014/main" id="{96396272-FA40-3CF7-F04A-5CA24DCE412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3265975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ユーザー設定レイアウト">
    <p:spTree>
      <p:nvGrpSpPr>
        <p:cNvPr id="1" name=""/>
        <p:cNvGrpSpPr/>
        <p:nvPr/>
      </p:nvGrpSpPr>
      <p:grpSpPr>
        <a:xfrm>
          <a:off x="0" y="0"/>
          <a:ext cx="0" cy="0"/>
          <a:chOff x="0" y="0"/>
          <a:chExt cx="0" cy="0"/>
        </a:xfrm>
      </p:grpSpPr>
      <p:sp>
        <p:nvSpPr>
          <p:cNvPr id="4" name="三角形 3">
            <a:extLst>
              <a:ext uri="{FF2B5EF4-FFF2-40B4-BE49-F238E27FC236}">
                <a16:creationId xmlns:a16="http://schemas.microsoft.com/office/drawing/2014/main" id="{CFB367D1-8FD1-1C3B-97AA-9185FCCCA4D4}"/>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570530"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302859"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124200" y="4786187"/>
            <a:ext cx="5943600" cy="543702"/>
          </a:xfrm>
          <a:prstGeom prst="rect">
            <a:avLst/>
          </a:prstGeom>
        </p:spPr>
        <p:txBody>
          <a:bodyPr/>
          <a:lstStyle>
            <a:lvl1pPr marL="0" indent="0" algn="ctr">
              <a:buNone/>
              <a:defRPr b="1" spc="300">
                <a:ln>
                  <a:noFill/>
                </a:ln>
                <a:solidFill>
                  <a:schemeClr val="accent1"/>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2" name="テキスト プレースホルダー 19">
            <a:extLst>
              <a:ext uri="{FF2B5EF4-FFF2-40B4-BE49-F238E27FC236}">
                <a16:creationId xmlns:a16="http://schemas.microsoft.com/office/drawing/2014/main" id="{D228E56A-4E53-6CA0-F300-DC60B3DFE96F}"/>
              </a:ext>
            </a:extLst>
          </p:cNvPr>
          <p:cNvSpPr>
            <a:spLocks noGrp="1"/>
          </p:cNvSpPr>
          <p:nvPr>
            <p:ph type="body" sz="quarter" idx="20" hasCustomPrompt="1"/>
          </p:nvPr>
        </p:nvSpPr>
        <p:spPr>
          <a:xfrm>
            <a:off x="5411924" y="1225208"/>
            <a:ext cx="1368152" cy="1057321"/>
          </a:xfrm>
          <a:prstGeom prst="rect">
            <a:avLst/>
          </a:prstGeom>
        </p:spPr>
        <p:txBody>
          <a:bodyPr/>
          <a:lstStyle>
            <a:lvl1pPr marL="0" indent="0">
              <a:buNone/>
              <a:defRPr sz="6600" b="1" i="0">
                <a:solidFill>
                  <a:schemeClr val="accent1"/>
                </a:solidFill>
                <a:latin typeface="+mj-ea"/>
                <a:ea typeface="+mj-ea"/>
                <a:cs typeface="Segoe UI" panose="020B0502040204020203" pitchFamily="34" charset="0"/>
              </a:defRPr>
            </a:lvl1pPr>
          </a:lstStyle>
          <a:p>
            <a:pPr lvl="0"/>
            <a:r>
              <a:rPr kumimoji="1" lang="en-US" altLang="ja-JP" dirty="0"/>
              <a:t>01</a:t>
            </a:r>
            <a:endParaRPr kumimoji="1" lang="ja-JP" altLang="en-US" dirty="0"/>
          </a:p>
        </p:txBody>
      </p:sp>
      <p:sp>
        <p:nvSpPr>
          <p:cNvPr id="5" name="スライド番号プレースホルダー 5">
            <a:extLst>
              <a:ext uri="{FF2B5EF4-FFF2-40B4-BE49-F238E27FC236}">
                <a16:creationId xmlns:a16="http://schemas.microsoft.com/office/drawing/2014/main" id="{DCBF0A3F-76BB-7C92-B66B-0A97FD4700F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spTree>
    <p:extLst>
      <p:ext uri="{BB962C8B-B14F-4D97-AF65-F5344CB8AC3E}">
        <p14:creationId xmlns:p14="http://schemas.microsoft.com/office/powerpoint/2010/main" val="6350981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hasCustomPrompt="1"/>
          </p:nvPr>
        </p:nvSpPr>
        <p:spPr>
          <a:xfrm>
            <a:off x="587375" y="1638954"/>
            <a:ext cx="11017250" cy="1693209"/>
          </a:xfrm>
          <a:prstGeom prst="rect">
            <a:avLst/>
          </a:prstGeom>
        </p:spPr>
        <p:txBody>
          <a:bodyPr lIns="0" tIns="36000" rIns="0" bIns="0" anchor="b">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サービス名</a:t>
            </a:r>
            <a:endPar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endParaRPr>
          </a:p>
          <a:p>
            <a:pPr marL="0" marR="0" lvl="0" indent="0" algn="l" defTabSz="914400" rtl="0" eaLnBrk="0" fontAlgn="base" latinLnBrk="0" hangingPunct="0">
              <a:lnSpc>
                <a:spcPct val="120000"/>
              </a:lnSpc>
              <a:spcBef>
                <a:spcPts val="1000"/>
              </a:spcBef>
              <a:spcAft>
                <a:spcPct val="0"/>
              </a:spcAft>
              <a:buClrTx/>
              <a:buSzTx/>
              <a:buFont typeface="Arial" panose="020B0604020202020204" pitchFamily="34" charset="0"/>
              <a:buNone/>
              <a:tabLst/>
              <a:defRPr/>
            </a:pP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月～</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YYYY</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年</a:t>
            </a:r>
            <a:r>
              <a:rPr kumimoji="1" lang="en-US" altLang="ja-JP" sz="4000" b="1" i="0">
                <a:solidFill>
                  <a:schemeClr val="bg1"/>
                </a:solidFill>
                <a:latin typeface="Meiryo" panose="020B0604030504040204" pitchFamily="34" charset="-128"/>
                <a:ea typeface="Meiryo" panose="020B0604030504040204" pitchFamily="34" charset="-128"/>
                <a:cs typeface="Segoe UI" panose="020B0502040204020203" pitchFamily="34" charset="0"/>
              </a:rPr>
              <a:t>M</a:t>
            </a:r>
            <a:r>
              <a:rPr kumimoji="1" lang="ja-JP" altLang="en-US" sz="4000" b="1" i="0">
                <a:solidFill>
                  <a:schemeClr val="bg1"/>
                </a:solidFill>
                <a:latin typeface="Meiryo" panose="020B0604030504040204" pitchFamily="34" charset="-128"/>
                <a:ea typeface="Meiryo" panose="020B0604030504040204" pitchFamily="34" charset="-128"/>
                <a:cs typeface="Segoe UI" panose="020B0502040204020203" pitchFamily="34" charset="0"/>
              </a:rPr>
              <a:t>月　</a:t>
            </a:r>
            <a:r>
              <a:rPr kumimoji="1" lang="ja-JP" altLang="en-US"/>
              <a:t>セールスシート</a:t>
            </a:r>
            <a:endParaRPr lang="ja-JP" altLang="en-US"/>
          </a:p>
        </p:txBody>
      </p:sp>
      <p:sp>
        <p:nvSpPr>
          <p:cNvPr id="6" name="Text Placeholder 3"/>
          <p:cNvSpPr>
            <a:spLocks noGrp="1"/>
          </p:cNvSpPr>
          <p:nvPr>
            <p:ph type="body" sz="quarter" idx="11" hasCustomPrompt="1"/>
          </p:nvPr>
        </p:nvSpPr>
        <p:spPr>
          <a:xfrm>
            <a:off x="587375" y="5278296"/>
            <a:ext cx="1349375" cy="227154"/>
          </a:xfrm>
          <a:prstGeom prst="rect">
            <a:avLst/>
          </a:prstGeom>
        </p:spPr>
        <p:txBody>
          <a:bodyPr lIns="0" tIns="0" rIns="0" bIns="0"/>
          <a:lstStyle>
            <a:lvl1pPr marL="0" indent="0" algn="l">
              <a:buNone/>
              <a:defRPr sz="100" b="1" i="0" baseline="0">
                <a:solidFill>
                  <a:schemeClr val="bg1"/>
                </a:solidFill>
                <a:latin typeface="メイリオ" panose="020B0604030504040204" pitchFamily="50" charset="-128"/>
                <a:ea typeface="メイリオ" panose="020B0604030504040204" pitchFamily="50" charset="-128"/>
              </a:defRPr>
            </a:lvl1pPr>
            <a:lvl2pPr>
              <a:defRPr sz="2400"/>
            </a:lvl2pPr>
          </a:lstStyle>
          <a:p>
            <a:pPr lvl="0" algn="r"/>
            <a:r>
              <a:rPr kumimoji="1" lang="en-US" altLang="ja-JP" sz="1200" b="0" i="0" spc="300">
                <a:solidFill>
                  <a:schemeClr val="bg1"/>
                </a:solidFill>
                <a:latin typeface="Segoe UI" panose="020B0502040204020203" pitchFamily="34" charset="0"/>
                <a:ea typeface="Yu Gothic" panose="020B0400000000000000" pitchFamily="34" charset="-128"/>
                <a:cs typeface="Segoe UI" panose="020B0502040204020203" pitchFamily="34" charset="0"/>
              </a:rPr>
              <a:t>YYYY/MM/DD</a:t>
            </a:r>
          </a:p>
        </p:txBody>
      </p:sp>
      <p:sp>
        <p:nvSpPr>
          <p:cNvPr id="7" name="Text Placeholder 3"/>
          <p:cNvSpPr>
            <a:spLocks noGrp="1"/>
          </p:cNvSpPr>
          <p:nvPr>
            <p:ph type="body" sz="quarter" idx="12" hasCustomPrompt="1"/>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algn="l"/>
            <a:r>
              <a:rPr kumimoji="1" lang="en-US" altLang="ja-JP" sz="1600" b="0" i="0" spc="0">
                <a:solidFill>
                  <a:schemeClr val="bg1"/>
                </a:solidFill>
                <a:latin typeface="+mn-ea"/>
                <a:ea typeface="+mn-ea"/>
              </a:rPr>
              <a:t>LINE</a:t>
            </a:r>
            <a:r>
              <a:rPr kumimoji="1" lang="ja-JP" altLang="en-US" sz="1600" b="0" i="0" spc="0">
                <a:solidFill>
                  <a:schemeClr val="bg1"/>
                </a:solidFill>
                <a:latin typeface="+mn-ea"/>
                <a:ea typeface="+mn-ea"/>
              </a:rPr>
              <a:t>ヤフー株式会社</a:t>
            </a:r>
          </a:p>
        </p:txBody>
      </p:sp>
      <p:sp>
        <p:nvSpPr>
          <p:cNvPr id="12" name="角丸四角形 3">
            <a:extLst>
              <a:ext uri="{FF2B5EF4-FFF2-40B4-BE49-F238E27FC236}">
                <a16:creationId xmlns:a16="http://schemas.microsoft.com/office/drawing/2014/main" id="{6E03E592-54DF-9AE1-D95D-BBCAF50DFCCA}"/>
              </a:ext>
            </a:extLst>
          </p:cNvPr>
          <p:cNvSpPr/>
          <p:nvPr userDrawn="1"/>
        </p:nvSpPr>
        <p:spPr>
          <a:xfrm>
            <a:off x="587375" y="897384"/>
            <a:ext cx="5077812" cy="432048"/>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72000" rIns="91440" bIns="45720" numCol="1" spcCol="0" rtlCol="0" fromWordArt="0" anchor="ctr" anchorCtr="0" forceAA="0" compatLnSpc="1">
            <a:prstTxWarp prst="textNoShape">
              <a:avLst/>
            </a:prstTxWarp>
            <a:noAutofit/>
          </a:bodyPr>
          <a:lstStyle/>
          <a:p>
            <a:pPr algn="ctr"/>
            <a:endParaRPr kumimoji="1" lang="ja-JP" altLang="en-US" sz="1400" b="1" i="0">
              <a:solidFill>
                <a:schemeClr val="accent6"/>
              </a:solidFill>
              <a:latin typeface="Meiryo" panose="020B0604030504040204" pitchFamily="34" charset="-128"/>
              <a:ea typeface="Meiryo" panose="020B0604030504040204" pitchFamily="34" charset="-128"/>
            </a:endParaRPr>
          </a:p>
        </p:txBody>
      </p:sp>
      <p:sp>
        <p:nvSpPr>
          <p:cNvPr id="15" name="テキスト ボックス 14">
            <a:extLst>
              <a:ext uri="{FF2B5EF4-FFF2-40B4-BE49-F238E27FC236}">
                <a16:creationId xmlns:a16="http://schemas.microsoft.com/office/drawing/2014/main" id="{998BB00D-AB64-6D28-4900-C37FA357BA8B}"/>
              </a:ext>
            </a:extLst>
          </p:cNvPr>
          <p:cNvSpPr txBox="1"/>
          <p:nvPr userDrawn="1"/>
        </p:nvSpPr>
        <p:spPr>
          <a:xfrm>
            <a:off x="1100138" y="953364"/>
            <a:ext cx="4388907" cy="338554"/>
          </a:xfrm>
          <a:prstGeom prst="rect">
            <a:avLst/>
          </a:prstGeom>
          <a:noFill/>
        </p:spPr>
        <p:txBody>
          <a:bodyPr wrap="square">
            <a:spAutoFit/>
          </a:bodyPr>
          <a:lstStyle/>
          <a:p>
            <a:r>
              <a:rPr lang="en-US" altLang="ja-JP" sz="1600" b="1">
                <a:solidFill>
                  <a:srgbClr val="000048"/>
                </a:solidFill>
                <a:latin typeface="メイリオ" panose="020B0604030504040204" pitchFamily="50" charset="-128"/>
                <a:ea typeface="メイリオ" panose="020B0604030504040204" pitchFamily="50" charset="-128"/>
              </a:rPr>
              <a:t>Yahoo!</a:t>
            </a:r>
            <a:r>
              <a:rPr lang="ja-JP" altLang="en-US" sz="1600" b="1">
                <a:solidFill>
                  <a:srgbClr val="000048"/>
                </a:solidFill>
                <a:latin typeface="メイリオ" panose="020B0604030504040204" pitchFamily="50" charset="-128"/>
                <a:ea typeface="メイリオ" panose="020B0604030504040204" pitchFamily="50" charset="-128"/>
              </a:rPr>
              <a:t>広告　ディスプレイ広告（予約型）</a:t>
            </a:r>
          </a:p>
        </p:txBody>
      </p:sp>
    </p:spTree>
    <p:extLst>
      <p:ext uri="{BB962C8B-B14F-4D97-AF65-F5344CB8AC3E}">
        <p14:creationId xmlns:p14="http://schemas.microsoft.com/office/powerpoint/2010/main" val="344319022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a:solidFill>
                  <a:srgbClr val="000048"/>
                </a:solidFill>
                <a:latin typeface="+mn-ea"/>
                <a:ea typeface="+mn-ea"/>
                <a:cs typeface="Segoe UI" panose="020B0502040204020203" pitchFamily="34" charset="0"/>
              </a:rPr>
              <a:t>CONTENTS</a:t>
            </a:r>
            <a:endParaRPr kumimoji="1" lang="ja-JP" altLang="en-US" sz="2400" b="1" i="0">
              <a:solidFill>
                <a:srgbClr val="000048"/>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rgbClr val="0000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962348" y="1971952"/>
            <a:ext cx="540000" cy="540000"/>
          </a:xfrm>
          <a:prstGeom prst="ellipse">
            <a:avLst/>
          </a:prstGeom>
          <a:solidFill>
            <a:srgbClr val="000048"/>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01</a:t>
            </a:r>
            <a:endParaRPr kumimoji="1" lang="ja-JP" altLang="en-US" sz="1800" b="1" i="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962348" y="2890054"/>
            <a:ext cx="540000" cy="540000"/>
          </a:xfrm>
          <a:prstGeom prst="ellipse">
            <a:avLst/>
          </a:prstGeom>
          <a:solidFill>
            <a:srgbClr val="000048"/>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02</a:t>
            </a:r>
            <a:endParaRPr kumimoji="1" lang="ja-JP" altLang="en-US" sz="1800" b="1" i="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962348" y="3808156"/>
            <a:ext cx="540000" cy="540000"/>
          </a:xfrm>
          <a:prstGeom prst="ellipse">
            <a:avLst/>
          </a:prstGeom>
          <a:solidFill>
            <a:srgbClr val="000048"/>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03</a:t>
            </a:r>
            <a:endParaRPr kumimoji="1" lang="ja-JP" altLang="en-US" sz="1800" b="1" i="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232348" y="2511952"/>
            <a:ext cx="0" cy="378102"/>
          </a:xfrm>
          <a:prstGeom prst="line">
            <a:avLst/>
          </a:prstGeom>
          <a:ln w="25400">
            <a:solidFill>
              <a:srgbClr val="00003E"/>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stCxn id="11" idx="4"/>
            <a:endCxn id="12" idx="0"/>
          </p:cNvCxnSpPr>
          <p:nvPr userDrawn="1"/>
        </p:nvCxnSpPr>
        <p:spPr>
          <a:xfrm>
            <a:off x="1232348" y="3430054"/>
            <a:ext cx="0" cy="378102"/>
          </a:xfrm>
          <a:prstGeom prst="line">
            <a:avLst/>
          </a:prstGeom>
          <a:ln w="25400">
            <a:solidFill>
              <a:srgbClr val="03004A"/>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848388" y="2061932"/>
            <a:ext cx="5414600" cy="360040"/>
          </a:xfrm>
          <a:prstGeom prst="rect">
            <a:avLst/>
          </a:prstGeom>
        </p:spPr>
        <p:txBody>
          <a:bodyPr>
            <a:normAutofit/>
          </a:bodyPr>
          <a:lstStyle>
            <a:lvl1pPr>
              <a:defRPr sz="1800" b="1">
                <a:solidFill>
                  <a:srgbClr val="000048"/>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848388" y="3016526"/>
            <a:ext cx="5414600" cy="360040"/>
          </a:xfrm>
          <a:prstGeom prst="rect">
            <a:avLst/>
          </a:prstGeom>
        </p:spPr>
        <p:txBody>
          <a:bodyPr>
            <a:normAutofit/>
          </a:bodyPr>
          <a:lstStyle>
            <a:lvl1pPr>
              <a:defRPr sz="1800" b="1">
                <a:solidFill>
                  <a:srgbClr val="000048"/>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848388" y="3940975"/>
            <a:ext cx="5414600" cy="360040"/>
          </a:xfrm>
          <a:prstGeom prst="rect">
            <a:avLst/>
          </a:prstGeom>
        </p:spPr>
        <p:txBody>
          <a:bodyPr>
            <a:normAutofit/>
          </a:bodyPr>
          <a:lstStyle>
            <a:lvl1pPr>
              <a:defRPr sz="1800" b="1">
                <a:solidFill>
                  <a:srgbClr val="000048"/>
                </a:solidFill>
              </a:defRPr>
            </a:lvl1pPr>
          </a:lstStyle>
          <a:p>
            <a:pPr lvl="0"/>
            <a:r>
              <a:rPr kumimoji="1" lang="ja-JP" altLang="en-US"/>
              <a:t>コンテンツが５つ以下の時の目次</a:t>
            </a:r>
          </a:p>
        </p:txBody>
      </p:sp>
    </p:spTree>
    <p:extLst>
      <p:ext uri="{BB962C8B-B14F-4D97-AF65-F5344CB8AC3E}">
        <p14:creationId xmlns:p14="http://schemas.microsoft.com/office/powerpoint/2010/main" val="65014921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4ACEFEC2-0420-AB97-AAD7-A18026F84071}"/>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727128"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442523"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335867" y="4786187"/>
            <a:ext cx="5943600" cy="543702"/>
          </a:xfrm>
          <a:prstGeom prst="rect">
            <a:avLst/>
          </a:prstGeom>
        </p:spPr>
        <p:txBody>
          <a:bodyPr/>
          <a:lstStyle>
            <a:lvl1pPr marL="0" indent="0" algn="ctr">
              <a:buNone/>
              <a:defRPr b="1" spc="300">
                <a:solidFill>
                  <a:srgbClr val="000048"/>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10" name="テキスト プレースホルダー 19">
            <a:extLst>
              <a:ext uri="{FF2B5EF4-FFF2-40B4-BE49-F238E27FC236}">
                <a16:creationId xmlns:a16="http://schemas.microsoft.com/office/drawing/2014/main" id="{BBE8B47C-E3DF-7454-A3FA-093FD29B3210}"/>
              </a:ext>
            </a:extLst>
          </p:cNvPr>
          <p:cNvSpPr>
            <a:spLocks noGrp="1"/>
          </p:cNvSpPr>
          <p:nvPr>
            <p:ph type="body" sz="quarter" idx="18" hasCustomPrompt="1"/>
          </p:nvPr>
        </p:nvSpPr>
        <p:spPr>
          <a:xfrm>
            <a:off x="5551588" y="1210966"/>
            <a:ext cx="1368152" cy="1057321"/>
          </a:xfrm>
          <a:prstGeom prst="rect">
            <a:avLst/>
          </a:prstGeom>
        </p:spPr>
        <p:txBody>
          <a:bodyPr/>
          <a:lstStyle>
            <a:lvl1pPr marL="0" indent="0">
              <a:buNone/>
              <a:defRPr sz="6600" b="1" i="0">
                <a:solidFill>
                  <a:srgbClr val="000048"/>
                </a:solidFill>
                <a:latin typeface="+mj-ea"/>
                <a:ea typeface="+mj-ea"/>
                <a:cs typeface="Segoe UI" panose="020B0502040204020203" pitchFamily="34" charset="0"/>
              </a:defRPr>
            </a:lvl1pPr>
          </a:lstStyle>
          <a:p>
            <a:pPr lvl="0"/>
            <a:r>
              <a:rPr kumimoji="1" lang="en-US" altLang="ja-JP"/>
              <a:t>01</a:t>
            </a:r>
            <a:endParaRPr kumimoji="1" lang="ja-JP" altLang="en-US"/>
          </a:p>
        </p:txBody>
      </p:sp>
      <p:pic>
        <p:nvPicPr>
          <p:cNvPr id="2" name="グラフィックス 7">
            <a:extLst>
              <a:ext uri="{FF2B5EF4-FFF2-40B4-BE49-F238E27FC236}">
                <a16:creationId xmlns:a16="http://schemas.microsoft.com/office/drawing/2014/main" id="{3B967D41-98D0-C253-8D0F-4F5B9AEA6ED7}"/>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8065519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48"/>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Tree>
    <p:extLst>
      <p:ext uri="{BB962C8B-B14F-4D97-AF65-F5344CB8AC3E}">
        <p14:creationId xmlns:p14="http://schemas.microsoft.com/office/powerpoint/2010/main" val="277379158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3" name="正方形/長方形 2">
            <a:extLst>
              <a:ext uri="{FF2B5EF4-FFF2-40B4-BE49-F238E27FC236}">
                <a16:creationId xmlns:a16="http://schemas.microsoft.com/office/drawing/2014/main" id="{83E31476-1A82-F0B6-CD36-03F7D983E5D8}"/>
              </a:ext>
            </a:extLst>
          </p:cNvPr>
          <p:cNvSpPr/>
          <p:nvPr userDrawn="1"/>
        </p:nvSpPr>
        <p:spPr>
          <a:xfrm>
            <a:off x="0" y="5877272"/>
            <a:ext cx="12192000" cy="980728"/>
          </a:xfrm>
          <a:prstGeom prst="rect">
            <a:avLst/>
          </a:prstGeom>
          <a:solidFill>
            <a:srgbClr val="00003E">
              <a:alpha val="5098"/>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76000" tIns="45720" rIns="91440" bIns="28800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altLang="ja-JP" sz="900" b="0" i="0" u="none" strike="noStrike" kern="0" cap="none" spc="0" normalizeH="0" baseline="0" noProof="0">
              <a:ln>
                <a:noFill/>
              </a:ln>
              <a:solidFill>
                <a:srgbClr val="000000">
                  <a:lumMod val="65000"/>
                  <a:lumOff val="35000"/>
                </a:srgbClr>
              </a:solidFill>
              <a:effectLst/>
              <a:uLnTx/>
              <a:uFillTx/>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175252465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rgbClr val="00003E">
              <a:alpha val="5098"/>
            </a:srgb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3004A"/>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7" name="テキスト プレースホルダー 6">
            <a:extLst>
              <a:ext uri="{FF2B5EF4-FFF2-40B4-BE49-F238E27FC236}">
                <a16:creationId xmlns:a16="http://schemas.microsoft.com/office/drawing/2014/main" id="{AEC948CC-9297-A832-A700-37C4AAF9DE74}"/>
              </a:ext>
            </a:extLst>
          </p:cNvPr>
          <p:cNvSpPr>
            <a:spLocks noGrp="1"/>
          </p:cNvSpPr>
          <p:nvPr>
            <p:ph type="body" sz="quarter" idx="12" hasCustomPrompt="1"/>
          </p:nvPr>
        </p:nvSpPr>
        <p:spPr>
          <a:xfrm>
            <a:off x="595671" y="81412"/>
            <a:ext cx="866756" cy="410840"/>
          </a:xfrm>
          <a:prstGeom prst="rect">
            <a:avLst/>
          </a:prstGeom>
        </p:spPr>
        <p:txBody>
          <a:bodyPr lIns="0" tIns="36000" rIns="0" bIns="0" anchor="ctr"/>
          <a:lstStyle>
            <a:lvl1pPr marL="171450" indent="-171450" algn="ctr">
              <a:buFont typeface="Arial" panose="020B0604020202020204" pitchFamily="34" charset="0"/>
              <a:buChar char="•"/>
              <a:defRPr sz="900" spc="-150">
                <a:solidFill>
                  <a:schemeClr val="bg1"/>
                </a:solidFill>
              </a:defRPr>
            </a:lvl1pPr>
          </a:lstStyle>
          <a:p>
            <a:pPr lvl="0"/>
            <a:r>
              <a:rPr kumimoji="1" lang="ja-JP" altLang="en-US"/>
              <a:t>商品スペック</a:t>
            </a:r>
          </a:p>
        </p:txBody>
      </p:sp>
      <p:sp>
        <p:nvSpPr>
          <p:cNvPr id="8" name="図プレースホルダー 11">
            <a:extLst>
              <a:ext uri="{FF2B5EF4-FFF2-40B4-BE49-F238E27FC236}">
                <a16:creationId xmlns:a16="http://schemas.microsoft.com/office/drawing/2014/main" id="{4892F178-E14F-E0FA-108A-ECE30D123E74}"/>
              </a:ext>
            </a:extLst>
          </p:cNvPr>
          <p:cNvSpPr>
            <a:spLocks noGrp="1"/>
          </p:cNvSpPr>
          <p:nvPr>
            <p:ph type="pic" sz="quarter" idx="11"/>
          </p:nvPr>
        </p:nvSpPr>
        <p:spPr>
          <a:xfrm>
            <a:off x="56609" y="31805"/>
            <a:ext cx="498782" cy="497680"/>
          </a:xfrm>
          <a:prstGeom prst="rect">
            <a:avLst/>
          </a:prstGeom>
        </p:spPr>
        <p:txBody>
          <a:bodyPr/>
          <a:lstStyle>
            <a:lvl1pPr>
              <a:defRPr sz="700">
                <a:solidFill>
                  <a:schemeClr val="bg1"/>
                </a:solidFill>
              </a:defRPr>
            </a:lvl1pPr>
          </a:lstStyle>
          <a:p>
            <a:r>
              <a:rPr kumimoji="1" lang="ja-JP" altLang="en-US"/>
              <a:t>アイコン</a:t>
            </a: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rgbClr val="00003E"/>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3" name="正方形/長方形 2">
            <a:extLst>
              <a:ext uri="{FF2B5EF4-FFF2-40B4-BE49-F238E27FC236}">
                <a16:creationId xmlns:a16="http://schemas.microsoft.com/office/drawing/2014/main" id="{84D9EAAA-15C7-9E4F-FE6B-744A8780BC0F}"/>
              </a:ext>
            </a:extLst>
          </p:cNvPr>
          <p:cNvSpPr/>
          <p:nvPr userDrawn="1"/>
        </p:nvSpPr>
        <p:spPr>
          <a:xfrm>
            <a:off x="-1200" y="5058000"/>
            <a:ext cx="12193200" cy="1800000"/>
          </a:xfrm>
          <a:prstGeom prst="rect">
            <a:avLst/>
          </a:prstGeom>
          <a:solidFill>
            <a:srgbClr val="00003E">
              <a:alpha val="4706"/>
            </a:srgb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2844000" tIns="45720" rIns="0" bIns="45720" numCol="1" spcCol="0" rtlCol="0" fromWordArt="0" anchor="ctr" anchorCtr="0" forceAA="0" compatLnSpc="1">
            <a:prstTxWarp prst="textNoShape">
              <a:avLst/>
            </a:prstTxWarp>
            <a:noAutofit/>
          </a:bodyPr>
          <a:lstStyle/>
          <a:p>
            <a:pPr marL="0" marR="0" lvl="0" indent="0" algn="l" defTabSz="914400" rtl="0" eaLnBrk="1" fontAlgn="auto" latinLnBrk="0" hangingPunct="1">
              <a:lnSpc>
                <a:spcPct val="120000"/>
              </a:lnSpc>
              <a:spcBef>
                <a:spcPts val="0"/>
              </a:spcBef>
              <a:spcAft>
                <a:spcPts val="600"/>
              </a:spcAft>
              <a:buClrTx/>
              <a:buSzTx/>
              <a:buFontTx/>
              <a:buNone/>
              <a:tabLst/>
              <a:defRPr/>
            </a:pPr>
            <a:endParaRPr kumimoji="1" lang="ja-JP" altLang="en-US" sz="1000" u="none" strike="noStrike" kern="1200" cap="none" spc="0" normalizeH="0" baseline="0" noProof="0">
              <a:ln>
                <a:noFill/>
              </a:ln>
              <a:solidFill>
                <a:schemeClr val="bg1">
                  <a:lumMod val="50000"/>
                </a:schemeClr>
              </a:solidFill>
              <a:effectLst/>
              <a:uLnTx/>
              <a:uFillTx/>
              <a:latin typeface="Meiryo" panose="020B0604030504040204" pitchFamily="34" charset="-128"/>
              <a:ea typeface="Meiryo" panose="020B0604030504040204" pitchFamily="34" charset="-128"/>
            </a:endParaRPr>
          </a:p>
        </p:txBody>
      </p:sp>
      <p:pic>
        <p:nvPicPr>
          <p:cNvPr id="10" name="グラフィックス 9" descr="警告 単色塗りつぶし">
            <a:extLst>
              <a:ext uri="{FF2B5EF4-FFF2-40B4-BE49-F238E27FC236}">
                <a16:creationId xmlns:a16="http://schemas.microsoft.com/office/drawing/2014/main" id="{1C78B13D-B2DF-C425-BD6B-88E545500AF0}"/>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100673" y="5527546"/>
            <a:ext cx="860908" cy="860908"/>
          </a:xfrm>
          <a:prstGeom prst="rect">
            <a:avLst/>
          </a:prstGeom>
        </p:spPr>
      </p:pic>
      <p:sp>
        <p:nvSpPr>
          <p:cNvPr id="11" name="テキスト プレースホルダー 10">
            <a:extLst>
              <a:ext uri="{FF2B5EF4-FFF2-40B4-BE49-F238E27FC236}">
                <a16:creationId xmlns:a16="http://schemas.microsoft.com/office/drawing/2014/main" id="{E05048F5-64BC-EDDD-95C7-8655D6921819}"/>
              </a:ext>
            </a:extLst>
          </p:cNvPr>
          <p:cNvSpPr>
            <a:spLocks noGrp="1"/>
          </p:cNvSpPr>
          <p:nvPr>
            <p:ph type="body" sz="quarter" idx="13" hasCustomPrompt="1"/>
          </p:nvPr>
        </p:nvSpPr>
        <p:spPr>
          <a:xfrm>
            <a:off x="2540339" y="5346000"/>
            <a:ext cx="9172235" cy="1224000"/>
          </a:xfrm>
          <a:prstGeom prst="rect">
            <a:avLst/>
          </a:prstGeom>
        </p:spPr>
        <p:txBody>
          <a:bodyPr wrap="square" lIns="0" tIns="0" rIns="0" bIns="0" anchor="ctr">
            <a:noAutofit/>
          </a:bodyPr>
          <a:lstStyle>
            <a:lvl1pPr marL="0" indent="0">
              <a:buNone/>
              <a:defRPr sz="1200" b="0" i="0">
                <a:solidFill>
                  <a:srgbClr val="00003E"/>
                </a:solidFill>
                <a:latin typeface="Meiryo" panose="020B0604030504040204" pitchFamily="34" charset="-128"/>
                <a:ea typeface="Meiryo" panose="020B0604030504040204" pitchFamily="34" charset="-128"/>
              </a:defRPr>
            </a:lvl1pPr>
          </a:lstStyle>
          <a:p>
            <a:pPr>
              <a:lnSpc>
                <a:spcPct val="120000"/>
              </a:lnSpc>
            </a:pPr>
            <a:r>
              <a:rPr lang="ja-JP" altLang="en-US" sz="1200">
                <a:solidFill>
                  <a:schemeClr val="accent3"/>
                </a:solidFill>
                <a:latin typeface="Meiryo" panose="020B0604030504040204" pitchFamily="34" charset="-128"/>
                <a:ea typeface="Meiryo" panose="020B0604030504040204" pitchFamily="34" charset="-128"/>
              </a:rPr>
              <a:t>メイリオ　</a:t>
            </a:r>
            <a:r>
              <a:rPr lang="en-US" altLang="ja-JP" sz="1200">
                <a:solidFill>
                  <a:schemeClr val="accent3"/>
                </a:solidFill>
                <a:latin typeface="Meiryo" panose="020B0604030504040204" pitchFamily="34" charset="-128"/>
                <a:ea typeface="Meiryo" panose="020B0604030504040204" pitchFamily="34" charset="-128"/>
              </a:rPr>
              <a:t>12pt</a:t>
            </a:r>
          </a:p>
        </p:txBody>
      </p:sp>
    </p:spTree>
    <p:extLst>
      <p:ext uri="{BB962C8B-B14F-4D97-AF65-F5344CB8AC3E}">
        <p14:creationId xmlns:p14="http://schemas.microsoft.com/office/powerpoint/2010/main" val="149729233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90C2CBE-191C-2B04-FF28-259373223C9C}"/>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6C0A904-B03E-C047-85DE-7E260D315E6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タイトル 1"/>
          <p:cNvSpPr>
            <a:spLocks noGrp="1"/>
          </p:cNvSpPr>
          <p:nvPr>
            <p:ph type="ctrTitle"/>
          </p:nvPr>
        </p:nvSpPr>
        <p:spPr>
          <a:xfrm>
            <a:off x="587376" y="583184"/>
            <a:ext cx="11014607" cy="564262"/>
          </a:xfrm>
          <a:prstGeom prst="rect">
            <a:avLst/>
          </a:prstGeom>
        </p:spPr>
        <p:txBody>
          <a:bodyPr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5" name="テキスト プレースホルダー 10"/>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5708512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1441C66C-52AD-E815-4BDC-35E07381A881}"/>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4A1921C-3EA0-D049-9136-C46F969810C0}"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8335857D-2E96-C524-0C03-F2E636ADEC2B}"/>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スライド番号プレースホルダー 5">
            <a:extLst>
              <a:ext uri="{FF2B5EF4-FFF2-40B4-BE49-F238E27FC236}">
                <a16:creationId xmlns:a16="http://schemas.microsoft.com/office/drawing/2014/main" id="{9956ECE2-E1F1-9FCA-6EAA-755B72DA9A66}"/>
              </a:ext>
            </a:extLst>
          </p:cNvPr>
          <p:cNvSpPr>
            <a:spLocks noGrp="1"/>
          </p:cNvSpPr>
          <p:nvPr>
            <p:ph type="sldNum" sz="quarter" idx="10"/>
          </p:nvPr>
        </p:nvSpPr>
        <p:spPr>
          <a:xfrm>
            <a:off x="9336088" y="6356350"/>
            <a:ext cx="2743200" cy="365125"/>
          </a:xfrm>
        </p:spPr>
        <p:txBody>
          <a:bodyPr/>
          <a:lstStyle>
            <a:lvl1pPr eaLnBrk="1" fontAlgn="auto" hangingPunct="1">
              <a:spcBef>
                <a:spcPts val="0"/>
              </a:spcBef>
              <a:spcAft>
                <a:spcPts val="0"/>
              </a:spcAft>
              <a:defRPr>
                <a:solidFill>
                  <a:schemeClr val="bg1"/>
                </a:solidFill>
                <a:latin typeface="+mn-lt"/>
                <a:ea typeface="+mn-ea"/>
              </a:defRPr>
            </a:lvl1pPr>
          </a:lstStyle>
          <a:p>
            <a:pPr>
              <a:defRPr/>
            </a:pPr>
            <a:fld id="{FEE02821-449B-7445-B8E6-ADA6770F9101}" type="slidenum">
              <a:rPr lang="ja-JP" altLang="en-US"/>
              <a:pPr>
                <a:defRPr/>
              </a:pPr>
              <a:t>‹#›</a:t>
            </a:fld>
            <a:endParaRPr lang="ja-JP" altLang="en-US"/>
          </a:p>
        </p:txBody>
      </p:sp>
    </p:spTree>
    <p:extLst>
      <p:ext uri="{BB962C8B-B14F-4D97-AF65-F5344CB8AC3E}">
        <p14:creationId xmlns:p14="http://schemas.microsoft.com/office/powerpoint/2010/main" val="261607222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1B350541-A980-7849-328F-D82ABE93D025}"/>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グラフィックス 2">
            <a:extLst>
              <a:ext uri="{FF2B5EF4-FFF2-40B4-BE49-F238E27FC236}">
                <a16:creationId xmlns:a16="http://schemas.microsoft.com/office/drawing/2014/main" id="{00E82F5C-CE51-18BE-B776-8294EA2F46E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996179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CB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8775517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7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482025" y="173621"/>
            <a:ext cx="530915" cy="230832"/>
          </a:xfrm>
          <a:prstGeom prst="rect">
            <a:avLst/>
          </a:prstGeom>
          <a:noFill/>
        </p:spPr>
        <p:txBody>
          <a:bodyPr wrap="none" rtlCol="0">
            <a:spAutoFit/>
          </a:bodyPr>
          <a:lstStyle/>
          <a:p>
            <a:r>
              <a:rPr kumimoji="1" lang="ja-JP" altLang="en-US" sz="900" dirty="0">
                <a:solidFill>
                  <a:schemeClr val="bg1"/>
                </a:solidFill>
              </a:rPr>
              <a:t>変更点</a:t>
            </a:r>
          </a:p>
        </p:txBody>
      </p:sp>
      <p:pic>
        <p:nvPicPr>
          <p:cNvPr id="3" name="図プレースホルダー 10">
            <a:extLst>
              <a:ext uri="{FF2B5EF4-FFF2-40B4-BE49-F238E27FC236}">
                <a16:creationId xmlns:a16="http://schemas.microsoft.com/office/drawing/2014/main" id="{673D12C0-BFE1-CD53-B1BE-B00929101C1A}"/>
              </a:ext>
            </a:extLst>
          </p:cNvPr>
          <p:cNvPicPr>
            <a:picLocks noChangeAspect="1"/>
          </p:cNvPicPr>
          <p:nvPr userDrawn="1"/>
        </p:nvPicPr>
        <p:blipFill>
          <a:blip r:embed="rId3"/>
          <a:srcRect t="71" b="71"/>
          <a:stretch/>
        </p:blipFill>
        <p:spPr>
          <a:xfrm>
            <a:off x="36095" y="40530"/>
            <a:ext cx="490419" cy="452763"/>
          </a:xfrm>
          <a:prstGeom prst="rect">
            <a:avLst/>
          </a:prstGeom>
        </p:spPr>
      </p:pic>
      <p:sp>
        <p:nvSpPr>
          <p:cNvPr id="7" name="テキスト プレースホルダー 10">
            <a:extLst>
              <a:ext uri="{FF2B5EF4-FFF2-40B4-BE49-F238E27FC236}">
                <a16:creationId xmlns:a16="http://schemas.microsoft.com/office/drawing/2014/main" id="{4AEA435B-3E06-69D8-E7CC-80C8B927654D}"/>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17895003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_ユーザー設定レイアウト">
    <p:spTree>
      <p:nvGrpSpPr>
        <p:cNvPr id="1" name=""/>
        <p:cNvGrpSpPr/>
        <p:nvPr/>
      </p:nvGrpSpPr>
      <p:grpSpPr>
        <a:xfrm>
          <a:off x="0" y="0"/>
          <a:ext cx="0" cy="0"/>
          <a:chOff x="0" y="0"/>
          <a:chExt cx="0" cy="0"/>
        </a:xfrm>
      </p:grpSpPr>
      <p:sp>
        <p:nvSpPr>
          <p:cNvPr id="4" name="三角形 3">
            <a:extLst>
              <a:ext uri="{FF2B5EF4-FFF2-40B4-BE49-F238E27FC236}">
                <a16:creationId xmlns:a16="http://schemas.microsoft.com/office/drawing/2014/main" id="{CFB367D1-8FD1-1C3B-97AA-9185FCCCA4D4}"/>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6" name="直線コネクタ 5">
            <a:extLst>
              <a:ext uri="{FF2B5EF4-FFF2-40B4-BE49-F238E27FC236}">
                <a16:creationId xmlns:a16="http://schemas.microsoft.com/office/drawing/2014/main" id="{549A8A82-CB7D-3834-72FE-F0103BC59479}"/>
              </a:ext>
            </a:extLst>
          </p:cNvPr>
          <p:cNvCxnSpPr>
            <a:cxnSpLocks/>
          </p:cNvCxnSpPr>
          <p:nvPr userDrawn="1"/>
        </p:nvCxnSpPr>
        <p:spPr>
          <a:xfrm>
            <a:off x="1570530" y="2621757"/>
            <a:ext cx="9050940" cy="0"/>
          </a:xfrm>
          <a:prstGeom prst="line">
            <a:avLst/>
          </a:prstGeom>
          <a:ln/>
        </p:spPr>
        <p:style>
          <a:lnRef idx="1">
            <a:schemeClr val="accent1"/>
          </a:lnRef>
          <a:fillRef idx="0">
            <a:schemeClr val="accent1"/>
          </a:fillRef>
          <a:effectRef idx="0">
            <a:schemeClr val="accent1"/>
          </a:effectRef>
          <a:fontRef idx="minor">
            <a:schemeClr val="tx1"/>
          </a:fontRef>
        </p:style>
      </p:cxnSp>
      <p:sp>
        <p:nvSpPr>
          <p:cNvPr id="7" name="図プレースホルダー 4">
            <a:extLst>
              <a:ext uri="{FF2B5EF4-FFF2-40B4-BE49-F238E27FC236}">
                <a16:creationId xmlns:a16="http://schemas.microsoft.com/office/drawing/2014/main" id="{9ECDF7A2-7224-0E1C-A550-0E183AB6CFC4}"/>
              </a:ext>
            </a:extLst>
          </p:cNvPr>
          <p:cNvSpPr>
            <a:spLocks noGrp="1"/>
          </p:cNvSpPr>
          <p:nvPr>
            <p:ph type="pic" sz="quarter" idx="15"/>
          </p:nvPr>
        </p:nvSpPr>
        <p:spPr>
          <a:xfrm>
            <a:off x="5302859" y="3019035"/>
            <a:ext cx="1586282" cy="1464484"/>
          </a:xfrm>
          <a:prstGeom prst="rect">
            <a:avLst/>
          </a:prstGeom>
        </p:spPr>
        <p:txBody>
          <a:bodyPr/>
          <a:lstStyle>
            <a:lvl1pPr marL="0" indent="0" algn="ctr">
              <a:buNone/>
              <a:defRPr sz="1400">
                <a:solidFill>
                  <a:srgbClr val="00003E"/>
                </a:solidFill>
              </a:defRPr>
            </a:lvl1pPr>
          </a:lstStyle>
          <a:p>
            <a:r>
              <a:rPr kumimoji="1" lang="ja-JP" altLang="en-US"/>
              <a:t>アイコン</a:t>
            </a:r>
          </a:p>
        </p:txBody>
      </p:sp>
      <p:sp>
        <p:nvSpPr>
          <p:cNvPr id="8" name="テキスト プレースホルダー 23">
            <a:extLst>
              <a:ext uri="{FF2B5EF4-FFF2-40B4-BE49-F238E27FC236}">
                <a16:creationId xmlns:a16="http://schemas.microsoft.com/office/drawing/2014/main" id="{9BB0D80A-1BCF-A8E5-9698-8458938BE471}"/>
              </a:ext>
            </a:extLst>
          </p:cNvPr>
          <p:cNvSpPr>
            <a:spLocks noGrp="1"/>
          </p:cNvSpPr>
          <p:nvPr>
            <p:ph type="body" sz="quarter" idx="19" hasCustomPrompt="1"/>
          </p:nvPr>
        </p:nvSpPr>
        <p:spPr>
          <a:xfrm>
            <a:off x="3124200" y="4786187"/>
            <a:ext cx="5943600" cy="543702"/>
          </a:xfrm>
          <a:prstGeom prst="rect">
            <a:avLst/>
          </a:prstGeom>
        </p:spPr>
        <p:txBody>
          <a:bodyPr/>
          <a:lstStyle>
            <a:lvl1pPr marL="0" indent="0" algn="ctr">
              <a:buNone/>
              <a:defRPr b="1" spc="300">
                <a:ln>
                  <a:noFill/>
                </a:ln>
                <a:solidFill>
                  <a:schemeClr val="accent1"/>
                </a:solidFill>
                <a:latin typeface="メイリオ 本文"/>
                <a:ea typeface="+mn-ea"/>
              </a:defRPr>
            </a:lvl1pPr>
            <a:lvl2pPr marL="457212" indent="0">
              <a:buNone/>
              <a:defRPr/>
            </a:lvl2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a:t>テキストテキスト</a:t>
            </a:r>
          </a:p>
        </p:txBody>
      </p:sp>
      <p:sp>
        <p:nvSpPr>
          <p:cNvPr id="2" name="テキスト プレースホルダー 19">
            <a:extLst>
              <a:ext uri="{FF2B5EF4-FFF2-40B4-BE49-F238E27FC236}">
                <a16:creationId xmlns:a16="http://schemas.microsoft.com/office/drawing/2014/main" id="{D228E56A-4E53-6CA0-F300-DC60B3DFE96F}"/>
              </a:ext>
            </a:extLst>
          </p:cNvPr>
          <p:cNvSpPr>
            <a:spLocks noGrp="1"/>
          </p:cNvSpPr>
          <p:nvPr>
            <p:ph type="body" sz="quarter" idx="20" hasCustomPrompt="1"/>
          </p:nvPr>
        </p:nvSpPr>
        <p:spPr>
          <a:xfrm>
            <a:off x="5411924" y="1225208"/>
            <a:ext cx="1368152" cy="1057321"/>
          </a:xfrm>
          <a:prstGeom prst="rect">
            <a:avLst/>
          </a:prstGeom>
        </p:spPr>
        <p:txBody>
          <a:bodyPr/>
          <a:lstStyle>
            <a:lvl1pPr marL="0" indent="0">
              <a:buNone/>
              <a:defRPr sz="6600" b="1" i="0">
                <a:solidFill>
                  <a:schemeClr val="accent1"/>
                </a:solidFill>
                <a:latin typeface="+mj-ea"/>
                <a:ea typeface="+mj-ea"/>
                <a:cs typeface="Segoe UI" panose="020B0502040204020203" pitchFamily="34" charset="0"/>
              </a:defRPr>
            </a:lvl1pPr>
          </a:lstStyle>
          <a:p>
            <a:pPr lvl="0"/>
            <a:r>
              <a:rPr kumimoji="1" lang="en-US" altLang="ja-JP"/>
              <a:t>01</a:t>
            </a:r>
            <a:endParaRPr kumimoji="1" lang="ja-JP" altLang="en-US"/>
          </a:p>
        </p:txBody>
      </p:sp>
      <p:sp>
        <p:nvSpPr>
          <p:cNvPr id="5" name="スライド番号プレースホルダー 5">
            <a:extLst>
              <a:ext uri="{FF2B5EF4-FFF2-40B4-BE49-F238E27FC236}">
                <a16:creationId xmlns:a16="http://schemas.microsoft.com/office/drawing/2014/main" id="{DCBF0A3F-76BB-7C92-B66B-0A97FD4700F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3" name="グラフィックス 2">
            <a:extLst>
              <a:ext uri="{FF2B5EF4-FFF2-40B4-BE49-F238E27FC236}">
                <a16:creationId xmlns:a16="http://schemas.microsoft.com/office/drawing/2014/main" id="{20654E43-7CF4-6954-D935-4A0B614FF5AE}"/>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69967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7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rgbClr val="000048"/>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a:t>タイトルを入れる</a:t>
            </a:r>
          </a:p>
        </p:txBody>
      </p:sp>
      <p:sp>
        <p:nvSpPr>
          <p:cNvPr id="7" name="テキスト プレースホルダー 10">
            <a:extLst>
              <a:ext uri="{FF2B5EF4-FFF2-40B4-BE49-F238E27FC236}">
                <a16:creationId xmlns:a16="http://schemas.microsoft.com/office/drawing/2014/main" id="{4AEA435B-3E06-69D8-E7CC-80C8B927654D}"/>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8422505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2_MSC_プロダクト資料中表紙（広告主・代理店限定）">
    <p:spTree>
      <p:nvGrpSpPr>
        <p:cNvPr id="1" name=""/>
        <p:cNvGrpSpPr/>
        <p:nvPr/>
      </p:nvGrpSpPr>
      <p:grpSpPr>
        <a:xfrm>
          <a:off x="0" y="0"/>
          <a:ext cx="0" cy="0"/>
          <a:chOff x="0" y="0"/>
          <a:chExt cx="0" cy="0"/>
        </a:xfrm>
      </p:grpSpPr>
      <p:pic>
        <p:nvPicPr>
          <p:cNvPr id="2" name="그림 4">
            <a:extLst>
              <a:ext uri="{FF2B5EF4-FFF2-40B4-BE49-F238E27FC236}">
                <a16:creationId xmlns:a16="http://schemas.microsoft.com/office/drawing/2014/main" id="{AEE4CA93-3A95-09C5-4D0E-DA619D4D5A10}"/>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スライド番号プレースホルダー 5">
            <a:extLst>
              <a:ext uri="{FF2B5EF4-FFF2-40B4-BE49-F238E27FC236}">
                <a16:creationId xmlns:a16="http://schemas.microsoft.com/office/drawing/2014/main" id="{85001656-D58C-C5B9-05E0-ACB0FBF825E6}"/>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4" name="グラフィックス 3">
            <a:extLst>
              <a:ext uri="{FF2B5EF4-FFF2-40B4-BE49-F238E27FC236}">
                <a16:creationId xmlns:a16="http://schemas.microsoft.com/office/drawing/2014/main" id="{491092EA-4E3B-D5A9-44A7-7A7B8230CC7A}"/>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角丸四角形 46">
            <a:extLst>
              <a:ext uri="{FF2B5EF4-FFF2-40B4-BE49-F238E27FC236}">
                <a16:creationId xmlns:a16="http://schemas.microsoft.com/office/drawing/2014/main" id="{0EC75B3D-5093-B928-EE25-E1119F4FD4CE}"/>
              </a:ext>
            </a:extLst>
          </p:cNvPr>
          <p:cNvSpPr/>
          <p:nvPr userDrawn="1"/>
        </p:nvSpPr>
        <p:spPr>
          <a:xfrm>
            <a:off x="230388" y="201358"/>
            <a:ext cx="1949123" cy="461665"/>
          </a:xfrm>
          <a:prstGeom prst="roundRect">
            <a:avLst>
              <a:gd name="adj" fmla="val 0"/>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spAutoFit/>
          </a:bodyPr>
          <a:lstStyle/>
          <a:p>
            <a:pPr algn="l"/>
            <a:r>
              <a:rPr kumimoji="1" lang="en-US" altLang="ja-JP" sz="2400" b="1" i="0">
                <a:solidFill>
                  <a:schemeClr val="accent1"/>
                </a:solidFill>
                <a:latin typeface="+mn-ea"/>
                <a:ea typeface="+mn-ea"/>
                <a:cs typeface="Segoe UI" panose="020B0502040204020203" pitchFamily="34" charset="0"/>
              </a:rPr>
              <a:t>CONTENTS</a:t>
            </a:r>
            <a:endParaRPr kumimoji="1" lang="ja-JP" altLang="en-US" sz="2400" b="1" i="0">
              <a:solidFill>
                <a:schemeClr val="accent1"/>
              </a:solidFill>
              <a:latin typeface="+mn-ea"/>
              <a:ea typeface="+mn-ea"/>
              <a:cs typeface="Segoe UI" panose="020B0502040204020203" pitchFamily="34" charset="0"/>
            </a:endParaRPr>
          </a:p>
        </p:txBody>
      </p:sp>
      <p:sp>
        <p:nvSpPr>
          <p:cNvPr id="9" name="二等辺三角形 8">
            <a:extLst>
              <a:ext uri="{FF2B5EF4-FFF2-40B4-BE49-F238E27FC236}">
                <a16:creationId xmlns:a16="http://schemas.microsoft.com/office/drawing/2014/main" id="{9EAB3296-28FB-7131-645F-8DCD737E8756}"/>
              </a:ext>
            </a:extLst>
          </p:cNvPr>
          <p:cNvSpPr/>
          <p:nvPr userDrawn="1"/>
        </p:nvSpPr>
        <p:spPr>
          <a:xfrm rot="5400000">
            <a:off x="-26991" y="279927"/>
            <a:ext cx="260350" cy="212730"/>
          </a:xfrm>
          <a:prstGeom prst="triangle">
            <a:avLst>
              <a:gd name="adj" fmla="val 4435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accent1"/>
              </a:solidFill>
            </a:endParaRPr>
          </a:p>
        </p:txBody>
      </p:sp>
      <p:sp>
        <p:nvSpPr>
          <p:cNvPr id="10" name="円/楕円 48">
            <a:extLst>
              <a:ext uri="{FF2B5EF4-FFF2-40B4-BE49-F238E27FC236}">
                <a16:creationId xmlns:a16="http://schemas.microsoft.com/office/drawing/2014/main" id="{59C52CA7-AA50-D438-CDF6-E0F1DA431204}"/>
              </a:ext>
            </a:extLst>
          </p:cNvPr>
          <p:cNvSpPr>
            <a:spLocks noChangeAspect="1"/>
          </p:cNvSpPr>
          <p:nvPr userDrawn="1"/>
        </p:nvSpPr>
        <p:spPr>
          <a:xfrm>
            <a:off x="1057882" y="1053865"/>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01</a:t>
            </a:r>
            <a:endParaRPr kumimoji="1" lang="ja-JP" altLang="en-US" sz="1800" b="1" i="0">
              <a:solidFill>
                <a:schemeClr val="bg1"/>
              </a:solidFill>
              <a:latin typeface="+mj-ea"/>
              <a:ea typeface="+mj-ea"/>
              <a:cs typeface="Segoe UI" panose="020B0502040204020203" pitchFamily="34" charset="0"/>
            </a:endParaRPr>
          </a:p>
        </p:txBody>
      </p:sp>
      <p:sp>
        <p:nvSpPr>
          <p:cNvPr id="11" name="円/楕円 49">
            <a:extLst>
              <a:ext uri="{FF2B5EF4-FFF2-40B4-BE49-F238E27FC236}">
                <a16:creationId xmlns:a16="http://schemas.microsoft.com/office/drawing/2014/main" id="{BD2621C4-93E5-E892-8F12-093AA4E5C7B3}"/>
              </a:ext>
            </a:extLst>
          </p:cNvPr>
          <p:cNvSpPr>
            <a:spLocks noChangeAspect="1"/>
          </p:cNvSpPr>
          <p:nvPr userDrawn="1"/>
        </p:nvSpPr>
        <p:spPr>
          <a:xfrm>
            <a:off x="1057882" y="1971967"/>
            <a:ext cx="540000" cy="540000"/>
          </a:xfrm>
          <a:prstGeom prst="ellipse">
            <a:avLst/>
          </a:prstGeom>
          <a:solidFill>
            <a:schemeClr val="accent1"/>
          </a:solidFill>
          <a:ln w="9525">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02</a:t>
            </a:r>
            <a:endParaRPr kumimoji="1" lang="ja-JP" altLang="en-US" sz="1800" b="1" i="0">
              <a:solidFill>
                <a:schemeClr val="bg1"/>
              </a:solidFill>
              <a:latin typeface="+mj-ea"/>
              <a:ea typeface="+mj-ea"/>
              <a:cs typeface="Segoe UI" panose="020B0502040204020203" pitchFamily="34" charset="0"/>
            </a:endParaRPr>
          </a:p>
        </p:txBody>
      </p:sp>
      <p:sp>
        <p:nvSpPr>
          <p:cNvPr id="12" name="円/楕円 50">
            <a:extLst>
              <a:ext uri="{FF2B5EF4-FFF2-40B4-BE49-F238E27FC236}">
                <a16:creationId xmlns:a16="http://schemas.microsoft.com/office/drawing/2014/main" id="{EB408040-EB06-F6CD-97C6-A4D0704AE957}"/>
              </a:ext>
            </a:extLst>
          </p:cNvPr>
          <p:cNvSpPr>
            <a:spLocks noChangeAspect="1"/>
          </p:cNvSpPr>
          <p:nvPr userDrawn="1"/>
        </p:nvSpPr>
        <p:spPr>
          <a:xfrm>
            <a:off x="1057882" y="2890069"/>
            <a:ext cx="540000" cy="540000"/>
          </a:xfrm>
          <a:prstGeom prst="ellipse">
            <a:avLst/>
          </a:prstGeom>
          <a:solidFill>
            <a:schemeClr val="accent1"/>
          </a:solidFill>
          <a:ln w="9525">
            <a:solidFill>
              <a:srgbClr val="03004A"/>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72000" rIns="0" bIns="0" numCol="1" spcCol="0" rtlCol="0" fromWordArt="0" anchor="ctr" anchorCtr="0" forceAA="0" compatLnSpc="1">
            <a:prstTxWarp prst="textNoShape">
              <a:avLst/>
            </a:prstTxWarp>
            <a:noAutofit/>
          </a:bodyPr>
          <a:lstStyle/>
          <a:p>
            <a:pPr algn="ctr"/>
            <a:r>
              <a:rPr kumimoji="1" lang="en-US" altLang="ja-JP" sz="1800" b="1" i="0">
                <a:solidFill>
                  <a:schemeClr val="bg1"/>
                </a:solidFill>
                <a:latin typeface="+mj-ea"/>
                <a:ea typeface="+mj-ea"/>
                <a:cs typeface="Segoe UI" panose="020B0502040204020203" pitchFamily="34" charset="0"/>
              </a:rPr>
              <a:t>03</a:t>
            </a:r>
            <a:endParaRPr kumimoji="1" lang="ja-JP" altLang="en-US" sz="1800" b="1" i="0">
              <a:solidFill>
                <a:schemeClr val="bg1"/>
              </a:solidFill>
              <a:latin typeface="+mj-ea"/>
              <a:ea typeface="+mj-ea"/>
              <a:cs typeface="Segoe UI" panose="020B0502040204020203" pitchFamily="34" charset="0"/>
            </a:endParaRPr>
          </a:p>
        </p:txBody>
      </p:sp>
      <p:cxnSp>
        <p:nvCxnSpPr>
          <p:cNvPr id="13" name="直線コネクタ 12">
            <a:extLst>
              <a:ext uri="{FF2B5EF4-FFF2-40B4-BE49-F238E27FC236}">
                <a16:creationId xmlns:a16="http://schemas.microsoft.com/office/drawing/2014/main" id="{40E90F5F-46E8-8028-8F16-37C6E7B87813}"/>
              </a:ext>
            </a:extLst>
          </p:cNvPr>
          <p:cNvCxnSpPr>
            <a:cxnSpLocks/>
            <a:stCxn id="10" idx="4"/>
            <a:endCxn id="11" idx="0"/>
          </p:cNvCxnSpPr>
          <p:nvPr userDrawn="1"/>
        </p:nvCxnSpPr>
        <p:spPr>
          <a:xfrm>
            <a:off x="1327882" y="1593865"/>
            <a:ext cx="0" cy="378102"/>
          </a:xfrm>
          <a:prstGeom prst="line">
            <a:avLst/>
          </a:prstGeom>
          <a:ln w="25400">
            <a:solidFill>
              <a:schemeClr val="accent1"/>
            </a:solidFill>
          </a:ln>
        </p:spPr>
        <p:style>
          <a:lnRef idx="1">
            <a:schemeClr val="dk1"/>
          </a:lnRef>
          <a:fillRef idx="0">
            <a:schemeClr val="dk1"/>
          </a:fillRef>
          <a:effectRef idx="0">
            <a:schemeClr val="dk1"/>
          </a:effectRef>
          <a:fontRef idx="minor">
            <a:schemeClr val="tx1"/>
          </a:fontRef>
        </p:style>
      </p:cxnSp>
      <p:cxnSp>
        <p:nvCxnSpPr>
          <p:cNvPr id="14" name="直線コネクタ 13">
            <a:extLst>
              <a:ext uri="{FF2B5EF4-FFF2-40B4-BE49-F238E27FC236}">
                <a16:creationId xmlns:a16="http://schemas.microsoft.com/office/drawing/2014/main" id="{7DDD69DD-EFA7-C1E6-28C4-B922E61809D5}"/>
              </a:ext>
            </a:extLst>
          </p:cNvPr>
          <p:cNvCxnSpPr>
            <a:cxnSpLocks/>
            <a:stCxn id="11" idx="4"/>
            <a:endCxn id="12" idx="0"/>
          </p:cNvCxnSpPr>
          <p:nvPr userDrawn="1"/>
        </p:nvCxnSpPr>
        <p:spPr>
          <a:xfrm>
            <a:off x="1327882" y="2511967"/>
            <a:ext cx="0" cy="378102"/>
          </a:xfrm>
          <a:prstGeom prst="line">
            <a:avLst/>
          </a:prstGeom>
          <a:ln w="254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5" name="テキスト プレースホルダー 4">
            <a:extLst>
              <a:ext uri="{FF2B5EF4-FFF2-40B4-BE49-F238E27FC236}">
                <a16:creationId xmlns:a16="http://schemas.microsoft.com/office/drawing/2014/main" id="{3AD6D90C-3ED1-9A66-F6D1-E44A7AFF0C8D}"/>
              </a:ext>
            </a:extLst>
          </p:cNvPr>
          <p:cNvSpPr>
            <a:spLocks noGrp="1"/>
          </p:cNvSpPr>
          <p:nvPr>
            <p:ph type="body" sz="quarter" idx="14" hasCustomPrompt="1"/>
          </p:nvPr>
        </p:nvSpPr>
        <p:spPr>
          <a:xfrm>
            <a:off x="1943922" y="1143845"/>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
        <p:nvSpPr>
          <p:cNvPr id="16" name="テキスト プレースホルダー 4">
            <a:extLst>
              <a:ext uri="{FF2B5EF4-FFF2-40B4-BE49-F238E27FC236}">
                <a16:creationId xmlns:a16="http://schemas.microsoft.com/office/drawing/2014/main" id="{1C58FBBF-C7F9-EA7D-64E9-2D0288CEA83A}"/>
              </a:ext>
            </a:extLst>
          </p:cNvPr>
          <p:cNvSpPr>
            <a:spLocks noGrp="1"/>
          </p:cNvSpPr>
          <p:nvPr>
            <p:ph type="body" sz="quarter" idx="15" hasCustomPrompt="1"/>
          </p:nvPr>
        </p:nvSpPr>
        <p:spPr>
          <a:xfrm>
            <a:off x="1943922" y="2061947"/>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
        <p:nvSpPr>
          <p:cNvPr id="17" name="テキスト プレースホルダー 4">
            <a:extLst>
              <a:ext uri="{FF2B5EF4-FFF2-40B4-BE49-F238E27FC236}">
                <a16:creationId xmlns:a16="http://schemas.microsoft.com/office/drawing/2014/main" id="{0E05881E-A4C7-0864-4C1B-D6EFA1CD0D7C}"/>
              </a:ext>
            </a:extLst>
          </p:cNvPr>
          <p:cNvSpPr>
            <a:spLocks noGrp="1"/>
          </p:cNvSpPr>
          <p:nvPr>
            <p:ph type="body" sz="quarter" idx="16" hasCustomPrompt="1"/>
          </p:nvPr>
        </p:nvSpPr>
        <p:spPr>
          <a:xfrm>
            <a:off x="1943922" y="2980049"/>
            <a:ext cx="5414600" cy="360040"/>
          </a:xfrm>
          <a:prstGeom prst="rect">
            <a:avLst/>
          </a:prstGeom>
        </p:spPr>
        <p:txBody>
          <a:bodyPr tIns="90000">
            <a:normAutofit/>
          </a:bodyPr>
          <a:lstStyle>
            <a:lvl1pPr marL="0" indent="0">
              <a:buNone/>
              <a:defRPr sz="1800" b="1">
                <a:solidFill>
                  <a:schemeClr val="accent1"/>
                </a:solidFill>
              </a:defRPr>
            </a:lvl1pPr>
          </a:lstStyle>
          <a:p>
            <a:pPr lvl="0"/>
            <a:r>
              <a:rPr kumimoji="1" lang="ja-JP" altLang="en-US"/>
              <a:t>コンテンツが５つ以下の時の目次</a:t>
            </a:r>
          </a:p>
        </p:txBody>
      </p:sp>
    </p:spTree>
    <p:extLst>
      <p:ext uri="{BB962C8B-B14F-4D97-AF65-F5344CB8AC3E}">
        <p14:creationId xmlns:p14="http://schemas.microsoft.com/office/powerpoint/2010/main" val="15406452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2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646331" cy="230832"/>
          </a:xfrm>
          <a:prstGeom prst="rect">
            <a:avLst/>
          </a:prstGeom>
          <a:noFill/>
        </p:spPr>
        <p:txBody>
          <a:bodyPr wrap="none" rtlCol="0">
            <a:spAutoFit/>
          </a:bodyPr>
          <a:lstStyle/>
          <a:p>
            <a:r>
              <a:rPr kumimoji="1" lang="ja-JP" altLang="en-US" sz="900" dirty="0">
                <a:solidFill>
                  <a:schemeClr val="bg1"/>
                </a:solidFill>
              </a:rPr>
              <a:t>商品概要</a:t>
            </a:r>
          </a:p>
        </p:txBody>
      </p:sp>
      <p:sp>
        <p:nvSpPr>
          <p:cNvPr id="3" name="テキスト プレースホルダー 10">
            <a:extLst>
              <a:ext uri="{FF2B5EF4-FFF2-40B4-BE49-F238E27FC236}">
                <a16:creationId xmlns:a16="http://schemas.microsoft.com/office/drawing/2014/main" id="{34CDCB4D-B3FE-5512-1AD8-8FC091FB7A34}"/>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5831093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646331" cy="230832"/>
          </a:xfrm>
          <a:prstGeom prst="rect">
            <a:avLst/>
          </a:prstGeom>
          <a:noFill/>
        </p:spPr>
        <p:txBody>
          <a:bodyPr wrap="none" rtlCol="0">
            <a:spAutoFit/>
          </a:bodyPr>
          <a:lstStyle/>
          <a:p>
            <a:r>
              <a:rPr kumimoji="1" lang="ja-JP" altLang="en-US" sz="900" dirty="0">
                <a:solidFill>
                  <a:schemeClr val="bg1"/>
                </a:solidFill>
              </a:rPr>
              <a:t>商品価格</a:t>
            </a:r>
          </a:p>
        </p:txBody>
      </p:sp>
      <p:sp>
        <p:nvSpPr>
          <p:cNvPr id="3" name="テキスト プレースホルダー 10">
            <a:extLst>
              <a:ext uri="{FF2B5EF4-FFF2-40B4-BE49-F238E27FC236}">
                <a16:creationId xmlns:a16="http://schemas.microsoft.com/office/drawing/2014/main" id="{95397C94-8D81-3AA4-47A1-27CC660D24D7}"/>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709691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877163" cy="230832"/>
          </a:xfrm>
          <a:prstGeom prst="rect">
            <a:avLst/>
          </a:prstGeom>
          <a:noFill/>
        </p:spPr>
        <p:txBody>
          <a:bodyPr wrap="none" rtlCol="0">
            <a:spAutoFit/>
          </a:bodyPr>
          <a:lstStyle/>
          <a:p>
            <a:r>
              <a:rPr kumimoji="1" lang="ja-JP" altLang="en-US" sz="900" dirty="0">
                <a:solidFill>
                  <a:schemeClr val="bg1"/>
                </a:solidFill>
              </a:rPr>
              <a:t>スペック詳細</a:t>
            </a:r>
          </a:p>
        </p:txBody>
      </p:sp>
      <p:sp>
        <p:nvSpPr>
          <p:cNvPr id="3" name="テキスト プレースホルダー 10">
            <a:extLst>
              <a:ext uri="{FF2B5EF4-FFF2-40B4-BE49-F238E27FC236}">
                <a16:creationId xmlns:a16="http://schemas.microsoft.com/office/drawing/2014/main" id="{BC5DC8DD-FDC6-A8B5-8C59-D99344C84D25}"/>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2862400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タイトル+コピーライト+ページ番号（広告主・代理店限定）">
    <p:spTree>
      <p:nvGrpSpPr>
        <p:cNvPr id="1" name=""/>
        <p:cNvGrpSpPr/>
        <p:nvPr/>
      </p:nvGrpSpPr>
      <p:grpSpPr>
        <a:xfrm>
          <a:off x="0" y="0"/>
          <a:ext cx="0" cy="0"/>
          <a:chOff x="0" y="0"/>
          <a:chExt cx="0" cy="0"/>
        </a:xfrm>
      </p:grpSpPr>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pic>
        <p:nvPicPr>
          <p:cNvPr id="10" name="図プレースホルダー 12" descr="アイコン&#10;&#10;自動的に生成された説明">
            <a:extLst>
              <a:ext uri="{FF2B5EF4-FFF2-40B4-BE49-F238E27FC236}">
                <a16:creationId xmlns:a16="http://schemas.microsoft.com/office/drawing/2014/main" id="{46F8CB66-E016-BFEB-8F70-CD017FA896D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a:xfrm>
            <a:off x="60313" y="37992"/>
            <a:ext cx="498782" cy="497680"/>
          </a:xfrm>
          <a:prstGeom prst="rect">
            <a:avLst/>
          </a:prstGeom>
        </p:spPr>
      </p:pic>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90309" y="173621"/>
            <a:ext cx="761747" cy="230832"/>
          </a:xfrm>
          <a:prstGeom prst="rect">
            <a:avLst/>
          </a:prstGeom>
          <a:noFill/>
        </p:spPr>
        <p:txBody>
          <a:bodyPr wrap="none" rtlCol="0">
            <a:spAutoFit/>
          </a:bodyPr>
          <a:lstStyle/>
          <a:p>
            <a:r>
              <a:rPr kumimoji="1" lang="ja-JP" altLang="en-US" sz="900" dirty="0">
                <a:solidFill>
                  <a:schemeClr val="bg2"/>
                </a:solidFill>
              </a:rPr>
              <a:t>実施フロー</a:t>
            </a:r>
          </a:p>
        </p:txBody>
      </p:sp>
      <p:sp>
        <p:nvSpPr>
          <p:cNvPr id="3" name="テキスト プレースホルダー 10">
            <a:extLst>
              <a:ext uri="{FF2B5EF4-FFF2-40B4-BE49-F238E27FC236}">
                <a16:creationId xmlns:a16="http://schemas.microsoft.com/office/drawing/2014/main" id="{5F8EFFDA-09AC-475F-DDAA-47D7F2B111E9}"/>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630605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9_タイトル+コピーライト+ページ番号（広告主・代理店限定）">
    <p:spTree>
      <p:nvGrpSpPr>
        <p:cNvPr id="1" name=""/>
        <p:cNvGrpSpPr/>
        <p:nvPr/>
      </p:nvGrpSpPr>
      <p:grpSpPr>
        <a:xfrm>
          <a:off x="0" y="0"/>
          <a:ext cx="0" cy="0"/>
          <a:chOff x="0" y="0"/>
          <a:chExt cx="0" cy="0"/>
        </a:xfrm>
      </p:grpSpPr>
      <p:sp>
        <p:nvSpPr>
          <p:cNvPr id="5" name="正方形/長方形 9">
            <a:extLst>
              <a:ext uri="{FF2B5EF4-FFF2-40B4-BE49-F238E27FC236}">
                <a16:creationId xmlns:a16="http://schemas.microsoft.com/office/drawing/2014/main" id="{42D8C0EA-1F7B-0F84-058E-069A9319E43A}"/>
              </a:ext>
            </a:extLst>
          </p:cNvPr>
          <p:cNvSpPr/>
          <p:nvPr userDrawn="1"/>
        </p:nvSpPr>
        <p:spPr>
          <a:xfrm>
            <a:off x="0" y="0"/>
            <a:ext cx="9984432" cy="777600"/>
          </a:xfrm>
          <a:custGeom>
            <a:avLst/>
            <a:gdLst>
              <a:gd name="connsiteX0" fmla="*/ 0 w 9984432"/>
              <a:gd name="connsiteY0" fmla="*/ 0 h 1052736"/>
              <a:gd name="connsiteX1" fmla="*/ 9984432 w 9984432"/>
              <a:gd name="connsiteY1" fmla="*/ 0 h 1052736"/>
              <a:gd name="connsiteX2" fmla="*/ 9984432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443519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229777 w 9984432"/>
              <a:gd name="connsiteY2" fmla="*/ 1052736 h 1052736"/>
              <a:gd name="connsiteX3" fmla="*/ 0 w 9984432"/>
              <a:gd name="connsiteY3" fmla="*/ 1052736 h 1052736"/>
              <a:gd name="connsiteX4" fmla="*/ 0 w 9984432"/>
              <a:gd name="connsiteY4" fmla="*/ 0 h 1052736"/>
              <a:gd name="connsiteX0" fmla="*/ 0 w 9984432"/>
              <a:gd name="connsiteY0" fmla="*/ 0 h 1052736"/>
              <a:gd name="connsiteX1" fmla="*/ 9984432 w 9984432"/>
              <a:gd name="connsiteY1" fmla="*/ 0 h 1052736"/>
              <a:gd name="connsiteX2" fmla="*/ 9689080 w 9984432"/>
              <a:gd name="connsiteY2" fmla="*/ 1052736 h 1052736"/>
              <a:gd name="connsiteX3" fmla="*/ 0 w 9984432"/>
              <a:gd name="connsiteY3" fmla="*/ 1052736 h 1052736"/>
              <a:gd name="connsiteX4" fmla="*/ 0 w 9984432"/>
              <a:gd name="connsiteY4" fmla="*/ 0 h 105273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84432" h="1052736">
                <a:moveTo>
                  <a:pt x="0" y="0"/>
                </a:moveTo>
                <a:lnTo>
                  <a:pt x="9984432" y="0"/>
                </a:lnTo>
                <a:lnTo>
                  <a:pt x="9689080" y="1052736"/>
                </a:lnTo>
                <a:lnTo>
                  <a:pt x="0" y="1052736"/>
                </a:lnTo>
                <a:lnTo>
                  <a:pt x="0" y="0"/>
                </a:lnTo>
                <a:close/>
              </a:path>
            </a:pathLst>
          </a:custGeom>
          <a:solidFill>
            <a:schemeClr val="accent1">
              <a:alpha val="5098"/>
            </a:schemeClr>
          </a:solidFill>
          <a:ln>
            <a:noFill/>
          </a:ln>
          <a:effectLst>
            <a:outerShdw dist="25400" dir="2700000" algn="tl" rotWithShape="0">
              <a:prstClr val="black">
                <a:alpha val="10875"/>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6" name="フリーフォーム 17">
            <a:extLst>
              <a:ext uri="{FF2B5EF4-FFF2-40B4-BE49-F238E27FC236}">
                <a16:creationId xmlns:a16="http://schemas.microsoft.com/office/drawing/2014/main" id="{981D720B-36BE-26D1-5A53-D269FE26C373}"/>
              </a:ext>
            </a:extLst>
          </p:cNvPr>
          <p:cNvSpPr/>
          <p:nvPr userDrawn="1"/>
        </p:nvSpPr>
        <p:spPr>
          <a:xfrm>
            <a:off x="0" y="-5818"/>
            <a:ext cx="1726717" cy="565422"/>
          </a:xfrm>
          <a:custGeom>
            <a:avLst/>
            <a:gdLst>
              <a:gd name="connsiteX0" fmla="*/ 0 w 1726717"/>
              <a:gd name="connsiteY0" fmla="*/ 0 h 565422"/>
              <a:gd name="connsiteX1" fmla="*/ 1726717 w 1726717"/>
              <a:gd name="connsiteY1" fmla="*/ 0 h 565422"/>
              <a:gd name="connsiteX2" fmla="*/ 1511956 w 1726717"/>
              <a:gd name="connsiteY2" fmla="*/ 565422 h 565422"/>
              <a:gd name="connsiteX3" fmla="*/ 0 w 1726717"/>
              <a:gd name="connsiteY3" fmla="*/ 565422 h 565422"/>
              <a:gd name="connsiteX4" fmla="*/ 0 w 1726717"/>
              <a:gd name="connsiteY4" fmla="*/ 0 h 5654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6717" h="565422">
                <a:moveTo>
                  <a:pt x="0" y="0"/>
                </a:moveTo>
                <a:lnTo>
                  <a:pt x="1726717" y="0"/>
                </a:lnTo>
                <a:lnTo>
                  <a:pt x="1511956" y="565422"/>
                </a:lnTo>
                <a:lnTo>
                  <a:pt x="0" y="565422"/>
                </a:lnTo>
                <a:lnTo>
                  <a:pt x="0" y="0"/>
                </a:lnTo>
                <a:close/>
              </a:path>
            </a:pathLst>
          </a:cu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solidFill>
                <a:schemeClr val="tx1"/>
              </a:solidFill>
            </a:endParaRPr>
          </a:p>
        </p:txBody>
      </p:sp>
      <p:pic>
        <p:nvPicPr>
          <p:cNvPr id="3" name="図プレースホルダー 8" descr="アイコン&#10;&#10;自動的に生成された説明">
            <a:extLst>
              <a:ext uri="{FF2B5EF4-FFF2-40B4-BE49-F238E27FC236}">
                <a16:creationId xmlns:a16="http://schemas.microsoft.com/office/drawing/2014/main" id="{3D4B3C0F-D350-D314-423E-99559A59D8BF}"/>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a:xfrm>
            <a:off x="60467" y="37992"/>
            <a:ext cx="498475" cy="498475"/>
          </a:xfrm>
          <a:prstGeom prst="rect">
            <a:avLst/>
          </a:prstGeom>
        </p:spPr>
      </p:pic>
      <p:sp>
        <p:nvSpPr>
          <p:cNvPr id="2" name="スライド番号プレースホルダー 5">
            <a:extLst>
              <a:ext uri="{FF2B5EF4-FFF2-40B4-BE49-F238E27FC236}">
                <a16:creationId xmlns:a16="http://schemas.microsoft.com/office/drawing/2014/main" id="{7740BB5E-F14C-A974-FA5E-29695CFEB58E}"/>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769488F7-6EE4-944A-F06F-45E6EC8CADF4}"/>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テキスト プレースホルダー 10">
            <a:extLst>
              <a:ext uri="{FF2B5EF4-FFF2-40B4-BE49-F238E27FC236}">
                <a16:creationId xmlns:a16="http://schemas.microsoft.com/office/drawing/2014/main" id="{C654E360-FB66-3113-7049-0119BE4706B1}"/>
              </a:ext>
            </a:extLst>
          </p:cNvPr>
          <p:cNvSpPr>
            <a:spLocks noGrp="1"/>
          </p:cNvSpPr>
          <p:nvPr>
            <p:ph type="body" sz="quarter" idx="10" hasCustomPrompt="1"/>
          </p:nvPr>
        </p:nvSpPr>
        <p:spPr>
          <a:xfrm>
            <a:off x="1887808" y="252000"/>
            <a:ext cx="8136904" cy="335028"/>
          </a:xfrm>
          <a:prstGeom prst="rect">
            <a:avLst/>
          </a:prstGeom>
        </p:spPr>
        <p:txBody>
          <a:bodyPr wrap="none" lIns="0" tIns="0" rIns="0" bIns="0" anchor="ctr">
            <a:noAutofit/>
          </a:bodyPr>
          <a:lstStyle>
            <a:lvl1pPr marL="0" indent="0">
              <a:buNone/>
              <a:defRPr sz="2000" b="1" i="0">
                <a:solidFill>
                  <a:schemeClr val="accent1"/>
                </a:solidFill>
                <a:latin typeface="Meiryo" panose="020B0604030504040204" pitchFamily="34" charset="-128"/>
                <a:ea typeface="Meiryo" panose="020B0604030504040204" pitchFamily="34" charset="-128"/>
              </a:defRPr>
            </a:lvl1pPr>
          </a:lstStyle>
          <a:p>
            <a:pPr lvl="0"/>
            <a:r>
              <a:rPr kumimoji="1" lang="ja-JP" altLang="en-US" dirty="0"/>
              <a:t>タイトルを入れる</a:t>
            </a:r>
          </a:p>
        </p:txBody>
      </p:sp>
      <p:sp>
        <p:nvSpPr>
          <p:cNvPr id="12" name="テキスト ボックス 11">
            <a:extLst>
              <a:ext uri="{FF2B5EF4-FFF2-40B4-BE49-F238E27FC236}">
                <a16:creationId xmlns:a16="http://schemas.microsoft.com/office/drawing/2014/main" id="{4432D3B6-90A5-CAF5-DF94-1C02F4A9E862}"/>
              </a:ext>
            </a:extLst>
          </p:cNvPr>
          <p:cNvSpPr txBox="1"/>
          <p:nvPr userDrawn="1"/>
        </p:nvSpPr>
        <p:spPr>
          <a:xfrm>
            <a:off x="520861" y="173621"/>
            <a:ext cx="1107996" cy="230832"/>
          </a:xfrm>
          <a:prstGeom prst="rect">
            <a:avLst/>
          </a:prstGeom>
          <a:noFill/>
        </p:spPr>
        <p:txBody>
          <a:bodyPr wrap="none" rtlCol="0">
            <a:spAutoFit/>
          </a:bodyPr>
          <a:lstStyle/>
          <a:p>
            <a:r>
              <a:rPr kumimoji="1" lang="ja-JP" altLang="en-US" sz="900" dirty="0">
                <a:solidFill>
                  <a:schemeClr val="bg1"/>
                </a:solidFill>
              </a:rPr>
              <a:t>その他：留意事項</a:t>
            </a:r>
          </a:p>
        </p:txBody>
      </p:sp>
      <p:sp>
        <p:nvSpPr>
          <p:cNvPr id="8" name="テキスト プレースホルダー 10">
            <a:extLst>
              <a:ext uri="{FF2B5EF4-FFF2-40B4-BE49-F238E27FC236}">
                <a16:creationId xmlns:a16="http://schemas.microsoft.com/office/drawing/2014/main" id="{4B10FDEC-7075-BB0D-498B-CA043596B5A0}"/>
              </a:ext>
            </a:extLst>
          </p:cNvPr>
          <p:cNvSpPr>
            <a:spLocks noGrp="1"/>
          </p:cNvSpPr>
          <p:nvPr>
            <p:ph type="body" sz="quarter" idx="11"/>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508255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ags" Target="../tags/tag3.xml"/><Relationship Id="rId18" Type="http://schemas.openxmlformats.org/officeDocument/2006/relationships/image" Target="../media/image1.emf"/><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17" Type="http://schemas.openxmlformats.org/officeDocument/2006/relationships/oleObject" Target="../embeddings/oleObject1.bin"/><Relationship Id="rId2" Type="http://schemas.openxmlformats.org/officeDocument/2006/relationships/slideLayout" Target="../slideLayouts/slideLayout14.xml"/><Relationship Id="rId16" Type="http://schemas.openxmlformats.org/officeDocument/2006/relationships/image" Target="../media/image12.emf"/><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oleObject" Target="../embeddings/oleObject2.bin"/><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ags" Target="../tags/tag4.xml"/></Relationships>
</file>

<file path=ppt/slideMasters/_rels/slideMaster3.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slideLayout" Target="../slideLayouts/slideLayout26.xml"/><Relationship Id="rId7"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5" Type="http://schemas.openxmlformats.org/officeDocument/2006/relationships/slideLayout" Target="../slideLayouts/slideLayout28.xml"/><Relationship Id="rId10" Type="http://schemas.openxmlformats.org/officeDocument/2006/relationships/image" Target="../media/image1.emf"/><Relationship Id="rId4" Type="http://schemas.openxmlformats.org/officeDocument/2006/relationships/slideLayout" Target="../slideLayouts/slideLayout27.xml"/><Relationship Id="rId9" Type="http://schemas.openxmlformats.org/officeDocument/2006/relationships/oleObject" Target="../embeddings/oleObject1.bin"/></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image" Target="../media/image20.emf"/><Relationship Id="rId2" Type="http://schemas.openxmlformats.org/officeDocument/2006/relationships/slideLayout" Target="../slideLayouts/slideLayout31.xml"/><Relationship Id="rId16" Type="http://schemas.openxmlformats.org/officeDocument/2006/relationships/oleObject" Target="../embeddings/oleObject9.bin"/><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tags" Target="../tags/tag12.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8E3A16E3-0D66-247C-8444-14352335CDBC}"/>
              </a:ext>
            </a:extLst>
          </p:cNvPr>
          <p:cNvGraphicFramePr>
            <a:graphicFrameLocks noChangeAspect="1"/>
          </p:cNvGraphicFramePr>
          <p:nvPr userDrawn="1">
            <p:custDataLst>
              <p:tags r:id="rId14"/>
            </p:custDataLst>
            <p:extLst>
              <p:ext uri="{D42A27DB-BD31-4B8C-83A1-F6EECF244321}">
                <p14:modId xmlns:p14="http://schemas.microsoft.com/office/powerpoint/2010/main" val="298941343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5" imgW="7772400" imgH="10058400" progId="TCLayout.ActiveDocument.1">
                  <p:embed/>
                </p:oleObj>
              </mc:Choice>
              <mc:Fallback>
                <p:oleObj name="think-cellスライド" r:id="rId15" imgW="7772400" imgH="10058400" progId="TCLayout.ActiveDocument.1">
                  <p:embed/>
                  <p:pic>
                    <p:nvPicPr>
                      <p:cNvPr id="3" name="think-cell data - do not delete" hidden="1">
                        <a:extLst>
                          <a:ext uri="{FF2B5EF4-FFF2-40B4-BE49-F238E27FC236}">
                            <a16:creationId xmlns:a16="http://schemas.microsoft.com/office/drawing/2014/main" id="{8E3A16E3-0D66-247C-8444-14352335CDBC}"/>
                          </a:ext>
                        </a:extLst>
                      </p:cNvPr>
                      <p:cNvPicPr/>
                      <p:nvPr/>
                    </p:nvPicPr>
                    <p:blipFill>
                      <a:blip r:embed="rId16"/>
                      <a:stretch>
                        <a:fillRect/>
                      </a:stretch>
                    </p:blipFill>
                    <p:spPr>
                      <a:xfrm>
                        <a:off x="1588" y="1588"/>
                        <a:ext cx="1227" cy="1588"/>
                      </a:xfrm>
                      <a:prstGeom prst="rect">
                        <a:avLst/>
                      </a:prstGeom>
                    </p:spPr>
                  </p:pic>
                </p:oleObj>
              </mc:Fallback>
            </mc:AlternateContent>
          </a:graphicData>
        </a:graphic>
      </p:graphicFrame>
      <p:sp>
        <p:nvSpPr>
          <p:cNvPr id="2" name="角丸四角形 1">
            <a:extLst>
              <a:ext uri="{FF2B5EF4-FFF2-40B4-BE49-F238E27FC236}">
                <a16:creationId xmlns:a16="http://schemas.microsoft.com/office/drawing/2014/main" id="{3AC2D241-C39D-AA11-5E21-E9DECFC095B5}"/>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1207521595"/>
      </p:ext>
    </p:extLst>
  </p:cSld>
  <p:clrMap bg1="lt1" tx1="dk1" bg2="lt2" tx2="dk2" accent1="accent1" accent2="accent2" accent3="accent3" accent4="accent4" accent5="accent5" accent6="accent6" hlink="hlink" folHlink="folHlink"/>
  <p:sldLayoutIdLst>
    <p:sldLayoutId id="2147484454" r:id="rId1"/>
    <p:sldLayoutId id="2147484443" r:id="rId2"/>
    <p:sldLayoutId id="2147484462" r:id="rId3"/>
    <p:sldLayoutId id="2147484450" r:id="rId4"/>
    <p:sldLayoutId id="2147484465" r:id="rId5"/>
    <p:sldLayoutId id="2147484446" r:id="rId6"/>
    <p:sldLayoutId id="2147484447" r:id="rId7"/>
    <p:sldLayoutId id="2147484448" r:id="rId8"/>
    <p:sldLayoutId id="2147484449" r:id="rId9"/>
    <p:sldLayoutId id="2147484463" r:id="rId10"/>
    <p:sldLayoutId id="2147484431" r:id="rId11"/>
    <p:sldLayoutId id="2147484459"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8">
          <p15:clr>
            <a:srgbClr val="F26B43"/>
          </p15:clr>
        </p15:guide>
        <p15:guide id="2" pos="370">
          <p15:clr>
            <a:srgbClr val="F26B43"/>
          </p15:clr>
        </p15:guide>
        <p15:guide id="3" pos="7310">
          <p15:clr>
            <a:srgbClr val="F26B43"/>
          </p15:clr>
        </p15:guide>
        <p15:guide id="4" orient="horz" pos="3952">
          <p15:clr>
            <a:srgbClr val="F26B43"/>
          </p15:clr>
        </p15:guide>
        <p15:guide id="5" pos="3840">
          <p15:clr>
            <a:srgbClr val="5ACBF0"/>
          </p15:clr>
        </p15:guide>
        <p15:guide id="6" orient="horz" pos="2160">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82F3D157-6554-A029-2F49-45F5F3B53459}"/>
              </a:ext>
            </a:extLst>
          </p:cNvPr>
          <p:cNvGraphicFramePr>
            <a:graphicFrameLocks noChangeAspect="1"/>
          </p:cNvGraphicFramePr>
          <p:nvPr>
            <p:custDataLst>
              <p:tags r:id="rId13"/>
            </p:custDataLst>
            <p:extLst>
              <p:ext uri="{D42A27DB-BD31-4B8C-83A1-F6EECF244321}">
                <p14:modId xmlns:p14="http://schemas.microsoft.com/office/powerpoint/2010/main" val="200601319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5" imgW="7772400" imgH="10058400" progId="TCLayout.ActiveDocument.1">
                  <p:embed/>
                </p:oleObj>
              </mc:Choice>
              <mc:Fallback>
                <p:oleObj name="think-cellスライド" r:id="rId15" imgW="7772400" imgH="10058400" progId="TCLayout.ActiveDocument.1">
                  <p:embed/>
                  <p:pic>
                    <p:nvPicPr>
                      <p:cNvPr id="2" name="think-cell data - do not delete" hidden="1">
                        <a:extLst>
                          <a:ext uri="{FF2B5EF4-FFF2-40B4-BE49-F238E27FC236}">
                            <a16:creationId xmlns:a16="http://schemas.microsoft.com/office/drawing/2014/main" id="{82F3D157-6554-A029-2F49-45F5F3B53459}"/>
                          </a:ext>
                        </a:extLst>
                      </p:cNvPr>
                      <p:cNvPicPr/>
                      <p:nvPr/>
                    </p:nvPicPr>
                    <p:blipFill>
                      <a:blip r:embed="rId16"/>
                      <a:stretch>
                        <a:fillRect/>
                      </a:stretch>
                    </p:blipFill>
                    <p:spPr>
                      <a:xfrm>
                        <a:off x="1588" y="1588"/>
                        <a:ext cx="1227" cy="1588"/>
                      </a:xfrm>
                      <a:prstGeom prst="rect">
                        <a:avLst/>
                      </a:prstGeom>
                    </p:spPr>
                  </p:pic>
                </p:oleObj>
              </mc:Fallback>
            </mc:AlternateContent>
          </a:graphicData>
        </a:graphic>
      </p:graphicFrame>
      <p:graphicFrame>
        <p:nvGraphicFramePr>
          <p:cNvPr id="3" name="think-cell data - do not delete" hidden="1">
            <a:extLst>
              <a:ext uri="{FF2B5EF4-FFF2-40B4-BE49-F238E27FC236}">
                <a16:creationId xmlns:a16="http://schemas.microsoft.com/office/drawing/2014/main" id="{0CAB8BD8-5148-6D38-9C09-17B77DDEF5F7}"/>
              </a:ext>
            </a:extLst>
          </p:cNvPr>
          <p:cNvGraphicFramePr>
            <a:graphicFrameLocks noChangeAspect="1"/>
          </p:cNvGraphicFramePr>
          <p:nvPr userDrawn="1">
            <p:custDataLst>
              <p:tags r:id="rId14"/>
            </p:custDataLst>
            <p:extLst>
              <p:ext uri="{D42A27DB-BD31-4B8C-83A1-F6EECF244321}">
                <p14:modId xmlns:p14="http://schemas.microsoft.com/office/powerpoint/2010/main" val="298941343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17" imgW="7772400" imgH="10058400" progId="TCLayout.ActiveDocument.1">
                  <p:embed/>
                </p:oleObj>
              </mc:Choice>
              <mc:Fallback>
                <p:oleObj name="think-cellスライド" r:id="rId17" imgW="7772400" imgH="10058400" progId="TCLayout.ActiveDocument.1">
                  <p:embed/>
                  <p:pic>
                    <p:nvPicPr>
                      <p:cNvPr id="3" name="think-cell data - do not delete" hidden="1">
                        <a:extLst>
                          <a:ext uri="{FF2B5EF4-FFF2-40B4-BE49-F238E27FC236}">
                            <a16:creationId xmlns:a16="http://schemas.microsoft.com/office/drawing/2014/main" id="{0CAB8BD8-5148-6D38-9C09-17B77DDEF5F7}"/>
                          </a:ext>
                        </a:extLst>
                      </p:cNvPr>
                      <p:cNvPicPr/>
                      <p:nvPr/>
                    </p:nvPicPr>
                    <p:blipFill>
                      <a:blip r:embed="rId18"/>
                      <a:stretch>
                        <a:fillRect/>
                      </a:stretch>
                    </p:blipFill>
                    <p:spPr>
                      <a:xfrm>
                        <a:off x="1588" y="1588"/>
                        <a:ext cx="1227" cy="1588"/>
                      </a:xfrm>
                      <a:prstGeom prst="rect">
                        <a:avLst/>
                      </a:prstGeom>
                    </p:spPr>
                  </p:pic>
                </p:oleObj>
              </mc:Fallback>
            </mc:AlternateContent>
          </a:graphicData>
        </a:graphic>
      </p:graphicFrame>
      <p:sp>
        <p:nvSpPr>
          <p:cNvPr id="4" name="角丸四角形 1">
            <a:extLst>
              <a:ext uri="{FF2B5EF4-FFF2-40B4-BE49-F238E27FC236}">
                <a16:creationId xmlns:a16="http://schemas.microsoft.com/office/drawing/2014/main" id="{F3427FF8-BEDB-2FB2-C29A-750AF9D3D70B}"/>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3623112995"/>
      </p:ext>
    </p:extLst>
  </p:cSld>
  <p:clrMap bg1="lt1" tx1="dk1" bg2="lt2" tx2="dk2" accent1="accent1" accent2="accent2" accent3="accent3" accent4="accent4" accent5="accent5" accent6="accent6" hlink="hlink" folHlink="folHlink"/>
  <p:sldLayoutIdLst>
    <p:sldLayoutId id="2147484467" r:id="rId1"/>
    <p:sldLayoutId id="2147484468" r:id="rId2"/>
    <p:sldLayoutId id="2147484469" r:id="rId3"/>
    <p:sldLayoutId id="2147484470" r:id="rId4"/>
    <p:sldLayoutId id="2147484471" r:id="rId5"/>
    <p:sldLayoutId id="2147484472" r:id="rId6"/>
    <p:sldLayoutId id="2147484473" r:id="rId7"/>
    <p:sldLayoutId id="2147484474" r:id="rId8"/>
    <p:sldLayoutId id="2147484475" r:id="rId9"/>
    <p:sldLayoutId id="2147484476" r:id="rId10"/>
    <p:sldLayoutId id="2147484477"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p15:clr>
            <a:srgbClr val="F26B43"/>
          </p15:clr>
        </p15:guide>
        <p15:guide id="2" pos="370">
          <p15:clr>
            <a:srgbClr val="F26B43"/>
          </p15:clr>
        </p15:guide>
        <p15:guide id="3" orient="horz" pos="368">
          <p15:clr>
            <a:srgbClr val="F26B43"/>
          </p15:clr>
        </p15:guide>
        <p15:guide id="4" pos="7310">
          <p15:clr>
            <a:srgbClr val="F26B43"/>
          </p15:clr>
        </p15:guide>
        <p15:guide id="5" pos="3840">
          <p15:clr>
            <a:srgbClr val="5ACBF0"/>
          </p15:clr>
        </p15:guide>
        <p15:guide id="6" orient="horz" pos="2160">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8E3A16E3-0D66-247C-8444-14352335CDBC}"/>
              </a:ext>
            </a:extLst>
          </p:cNvPr>
          <p:cNvGraphicFramePr>
            <a:graphicFrameLocks noChangeAspect="1"/>
          </p:cNvGraphicFramePr>
          <p:nvPr>
            <p:custDataLst>
              <p:tags r:id="rId8"/>
            </p:custDataLst>
            <p:extLst>
              <p:ext uri="{D42A27DB-BD31-4B8C-83A1-F6EECF244321}">
                <p14:modId xmlns:p14="http://schemas.microsoft.com/office/powerpoint/2010/main" val="298941343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9" imgW="7772400" imgH="10058400" progId="TCLayout.ActiveDocument.1">
                  <p:embed/>
                </p:oleObj>
              </mc:Choice>
              <mc:Fallback>
                <p:oleObj name="think-cellスライド" r:id="rId9" imgW="7772400" imgH="10058400" progId="TCLayout.ActiveDocument.1">
                  <p:embed/>
                  <p:pic>
                    <p:nvPicPr>
                      <p:cNvPr id="3" name="think-cell data - do not delete" hidden="1">
                        <a:extLst>
                          <a:ext uri="{FF2B5EF4-FFF2-40B4-BE49-F238E27FC236}">
                            <a16:creationId xmlns:a16="http://schemas.microsoft.com/office/drawing/2014/main" id="{8E3A16E3-0D66-247C-8444-14352335CDBC}"/>
                          </a:ext>
                        </a:extLst>
                      </p:cNvPr>
                      <p:cNvPicPr/>
                      <p:nvPr/>
                    </p:nvPicPr>
                    <p:blipFill>
                      <a:blip r:embed="rId10"/>
                      <a:stretch>
                        <a:fillRect/>
                      </a:stretch>
                    </p:blipFill>
                    <p:spPr>
                      <a:xfrm>
                        <a:off x="1588" y="1588"/>
                        <a:ext cx="1227" cy="1588"/>
                      </a:xfrm>
                      <a:prstGeom prst="rect">
                        <a:avLst/>
                      </a:prstGeom>
                    </p:spPr>
                  </p:pic>
                </p:oleObj>
              </mc:Fallback>
            </mc:AlternateContent>
          </a:graphicData>
        </a:graphic>
      </p:graphicFrame>
      <p:sp>
        <p:nvSpPr>
          <p:cNvPr id="2" name="角丸四角形 1">
            <a:extLst>
              <a:ext uri="{FF2B5EF4-FFF2-40B4-BE49-F238E27FC236}">
                <a16:creationId xmlns:a16="http://schemas.microsoft.com/office/drawing/2014/main" id="{3AC2D241-C39D-AA11-5E21-E9DECFC095B5}"/>
              </a:ext>
            </a:extLst>
          </p:cNvPr>
          <p:cNvSpPr/>
          <p:nvPr/>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3751990210"/>
      </p:ext>
    </p:extLst>
  </p:cSld>
  <p:clrMap bg1="lt1" tx1="dk1" bg2="lt2" tx2="dk2" accent1="accent1" accent2="accent2" accent3="accent3" accent4="accent4" accent5="accent5" accent6="accent6" hlink="hlink" folHlink="folHlink"/>
  <p:sldLayoutIdLst>
    <p:sldLayoutId id="2147484479" r:id="rId1"/>
    <p:sldLayoutId id="2147484480" r:id="rId2"/>
    <p:sldLayoutId id="2147484481" r:id="rId3"/>
    <p:sldLayoutId id="2147484482" r:id="rId4"/>
    <p:sldLayoutId id="2147484483" r:id="rId5"/>
    <p:sldLayoutId id="2147484484" r:id="rId6"/>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8">
          <p15:clr>
            <a:srgbClr val="F26B43"/>
          </p15:clr>
        </p15:guide>
        <p15:guide id="2" pos="370">
          <p15:clr>
            <a:srgbClr val="F26B43"/>
          </p15:clr>
        </p15:guide>
        <p15:guide id="3" pos="7310">
          <p15:clr>
            <a:srgbClr val="F26B43"/>
          </p15:clr>
        </p15:guide>
        <p15:guide id="4" orient="horz" pos="3952">
          <p15:clr>
            <a:srgbClr val="F26B43"/>
          </p15:clr>
        </p15:guide>
        <p15:guide id="5" pos="3840">
          <p15:clr>
            <a:srgbClr val="5ACBF0"/>
          </p15:clr>
        </p15:guide>
        <p15:guide id="6" orient="horz" pos="2160">
          <p15:clr>
            <a:srgbClr val="5ACBF0"/>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B5F5847-9726-D6C0-67F5-7527AF7AABC1}"/>
              </a:ext>
            </a:extLst>
          </p:cNvPr>
          <p:cNvGraphicFramePr>
            <a:graphicFrameLocks noChangeAspect="1"/>
          </p:cNvGraphicFramePr>
          <p:nvPr userDrawn="1">
            <p:custDataLst>
              <p:tags r:id="rId15"/>
            </p:custDataLst>
            <p:extLst>
              <p:ext uri="{D42A27DB-BD31-4B8C-83A1-F6EECF244321}">
                <p14:modId xmlns:p14="http://schemas.microsoft.com/office/powerpoint/2010/main" val="26640889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 スライド" r:id="rId16" imgW="7772400" imgH="10058400" progId="TCLayout.ActiveDocument.1">
                  <p:embed/>
                </p:oleObj>
              </mc:Choice>
              <mc:Fallback>
                <p:oleObj name="think-cell スライド" r:id="rId16" imgW="7772400" imgH="10058400" progId="TCLayout.ActiveDocument.1">
                  <p:embed/>
                  <p:pic>
                    <p:nvPicPr>
                      <p:cNvPr id="2" name="think-cell data - do not delete" hidden="1">
                        <a:extLst>
                          <a:ext uri="{FF2B5EF4-FFF2-40B4-BE49-F238E27FC236}">
                            <a16:creationId xmlns:a16="http://schemas.microsoft.com/office/drawing/2014/main" id="{CB5F5847-9726-D6C0-67F5-7527AF7AABC1}"/>
                          </a:ext>
                        </a:extLst>
                      </p:cNvPr>
                      <p:cNvPicPr/>
                      <p:nvPr/>
                    </p:nvPicPr>
                    <p:blipFill>
                      <a:blip r:embed="rId17"/>
                      <a:stretch>
                        <a:fillRect/>
                      </a:stretch>
                    </p:blipFill>
                    <p:spPr>
                      <a:xfrm>
                        <a:off x="1588" y="1588"/>
                        <a:ext cx="1227" cy="1588"/>
                      </a:xfrm>
                      <a:prstGeom prst="rect">
                        <a:avLst/>
                      </a:prstGeom>
                    </p:spPr>
                  </p:pic>
                </p:oleObj>
              </mc:Fallback>
            </mc:AlternateContent>
          </a:graphicData>
        </a:graphic>
      </p:graphicFrame>
      <p:sp>
        <p:nvSpPr>
          <p:cNvPr id="6" name="角丸四角形 5">
            <a:extLst>
              <a:ext uri="{FF2B5EF4-FFF2-40B4-BE49-F238E27FC236}">
                <a16:creationId xmlns:a16="http://schemas.microsoft.com/office/drawing/2014/main" id="{51A55CBA-B7FC-A04E-64BD-FB3AE8BF292C}"/>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3973470900"/>
      </p:ext>
    </p:extLst>
  </p:cSld>
  <p:clrMap bg1="lt1" tx1="dk1" bg2="lt2" tx2="dk2" accent1="accent1" accent2="accent2" accent3="accent3" accent4="accent4" accent5="accent5" accent6="accent6" hlink="hlink" folHlink="folHlink"/>
  <p:sldLayoutIdLst>
    <p:sldLayoutId id="2147484487" r:id="rId1"/>
    <p:sldLayoutId id="2147484488" r:id="rId2"/>
    <p:sldLayoutId id="2147484489" r:id="rId3"/>
    <p:sldLayoutId id="2147484490" r:id="rId4"/>
    <p:sldLayoutId id="2147484491" r:id="rId5"/>
    <p:sldLayoutId id="2147484492" r:id="rId6"/>
    <p:sldLayoutId id="2147484493" r:id="rId7"/>
    <p:sldLayoutId id="2147484494" r:id="rId8"/>
    <p:sldLayoutId id="2147484495" r:id="rId9"/>
    <p:sldLayoutId id="2147484496" r:id="rId10"/>
    <p:sldLayoutId id="2147484497" r:id="rId11"/>
    <p:sldLayoutId id="2147484498" r:id="rId12"/>
    <p:sldLayoutId id="2147484499" r:id="rId13"/>
  </p:sldLayoutIdLst>
  <p:hf hdr="0" ftr="0" dt="0"/>
  <p:txStyles>
    <p:titleStyle>
      <a:lvl1pPr algn="l" rtl="0" eaLnBrk="0" fontAlgn="base" hangingPunct="0">
        <a:lnSpc>
          <a:spcPct val="90000"/>
        </a:lnSpc>
        <a:spcBef>
          <a:spcPct val="0"/>
        </a:spcBef>
        <a:spcAft>
          <a:spcPct val="0"/>
        </a:spcAft>
        <a:defRPr kumimoji="1"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2pPr>
      <a:lvl3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3pPr>
      <a:lvl4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4pPr>
      <a:lvl5pPr algn="l" rtl="0" eaLnBrk="0" fontAlgn="base" hangingPunct="0">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5pPr>
      <a:lvl6pPr marL="4572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6pPr>
      <a:lvl7pPr marL="9144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7pPr>
      <a:lvl8pPr marL="13716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8pPr>
      <a:lvl9pPr marL="1828800" algn="l" rtl="0" fontAlgn="base">
        <a:lnSpc>
          <a:spcPct val="90000"/>
        </a:lnSpc>
        <a:spcBef>
          <a:spcPct val="0"/>
        </a:spcBef>
        <a:spcAft>
          <a:spcPct val="0"/>
        </a:spcAft>
        <a:defRPr kumimoji="1" sz="4400">
          <a:solidFill>
            <a:schemeClr val="tx1"/>
          </a:solidFill>
          <a:latin typeface="Calibri" panose="020F0502020204030204" pitchFamily="34" charset="0"/>
          <a:ea typeface="メイリオ" panose="020B0604030504040204" pitchFamily="34" charset="-128"/>
        </a:defRPr>
      </a:lvl9pPr>
    </p:titleStyle>
    <p:body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openxmlformats.org/officeDocument/2006/relationships/hyperlink" Target="https://ads-help.yahoo-net.jp/s/article/H000044533" TargetMode="External"/><Relationship Id="rId2" Type="http://schemas.openxmlformats.org/officeDocument/2006/relationships/image" Target="../media/image26.png"/><Relationship Id="rId1" Type="http://schemas.openxmlformats.org/officeDocument/2006/relationships/slideLayout" Target="../slideLayouts/slideLayout22.xml"/><Relationship Id="rId5" Type="http://schemas.openxmlformats.org/officeDocument/2006/relationships/hyperlink" Target="https://www.lycbiz.com/jp/download/" TargetMode="External"/><Relationship Id="rId4" Type="http://schemas.openxmlformats.org/officeDocument/2006/relationships/hyperlink" Target="https://portal.yadui.business.yahoo.co.jp/agencyportal/873240/"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7.png"/><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14.xml.rels><?xml version="1.0" encoding="UTF-8" standalone="yes"?>
<Relationships xmlns="http://schemas.openxmlformats.org/package/2006/relationships"><Relationship Id="rId3" Type="http://schemas.openxmlformats.org/officeDocument/2006/relationships/hyperlink" Target="https://ads-help.yahoo-net.jp/s/article/H000044930?language=ja" TargetMode="External"/><Relationship Id="rId2" Type="http://schemas.openxmlformats.org/officeDocument/2006/relationships/image" Target="../media/image8.png"/><Relationship Id="rId1" Type="http://schemas.openxmlformats.org/officeDocument/2006/relationships/slideLayout" Target="../slideLayouts/slideLayout22.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8.png"/><Relationship Id="rId1" Type="http://schemas.openxmlformats.org/officeDocument/2006/relationships/slideLayout" Target="../slideLayouts/slideLayout41.xml"/><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3" Type="http://schemas.openxmlformats.org/officeDocument/2006/relationships/hyperlink" Target="https://ads-help.yahoo-net.jp/s/article/H000044833?language=ja" TargetMode="External"/><Relationship Id="rId2" Type="http://schemas.openxmlformats.org/officeDocument/2006/relationships/image" Target="../media/image8.png"/><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31.png"/><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8" Type="http://schemas.openxmlformats.org/officeDocument/2006/relationships/image" Target="../media/image38.jpg"/><Relationship Id="rId3" Type="http://schemas.openxmlformats.org/officeDocument/2006/relationships/image" Target="../media/image33.tiff"/><Relationship Id="rId7" Type="http://schemas.openxmlformats.org/officeDocument/2006/relationships/image" Target="../media/image37.jpg"/><Relationship Id="rId2" Type="http://schemas.openxmlformats.org/officeDocument/2006/relationships/image" Target="../media/image32.png"/><Relationship Id="rId1" Type="http://schemas.openxmlformats.org/officeDocument/2006/relationships/slideLayout" Target="../slideLayouts/slideLayout22.xml"/><Relationship Id="rId6" Type="http://schemas.openxmlformats.org/officeDocument/2006/relationships/image" Target="../media/image36.tiff"/><Relationship Id="rId11" Type="http://schemas.openxmlformats.org/officeDocument/2006/relationships/image" Target="../media/image29.png"/><Relationship Id="rId5" Type="http://schemas.openxmlformats.org/officeDocument/2006/relationships/image" Target="../media/image35.tiff"/><Relationship Id="rId10" Type="http://schemas.openxmlformats.org/officeDocument/2006/relationships/image" Target="../media/image40.tiff"/><Relationship Id="rId4" Type="http://schemas.openxmlformats.org/officeDocument/2006/relationships/image" Target="../media/image34.tiff"/><Relationship Id="rId9" Type="http://schemas.openxmlformats.org/officeDocument/2006/relationships/image" Target="../media/image39.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2.xml"/></Relationships>
</file>

<file path=ppt/slides/_rels/slide2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image" Target="../media/image32.png"/><Relationship Id="rId1" Type="http://schemas.openxmlformats.org/officeDocument/2006/relationships/slideLayout" Target="../slideLayouts/slideLayout2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2.xml"/></Relationships>
</file>

<file path=ppt/slides/_rels/slide26.xml.rels><?xml version="1.0" encoding="UTF-8" standalone="yes"?>
<Relationships xmlns="http://schemas.openxmlformats.org/package/2006/relationships"><Relationship Id="rId3" Type="http://schemas.openxmlformats.org/officeDocument/2006/relationships/hyperlink" Target="https://form-business.yahoo.co.jp/claris/enqueteForm?inquiry_type=placement_restrictions" TargetMode="External"/><Relationship Id="rId2" Type="http://schemas.openxmlformats.org/officeDocument/2006/relationships/image" Target="../media/image32.png"/><Relationship Id="rId1" Type="http://schemas.openxmlformats.org/officeDocument/2006/relationships/slideLayout" Target="../slideLayouts/slideLayout22.xml"/><Relationship Id="rId6" Type="http://schemas.microsoft.com/office/2007/relationships/hdphoto" Target="../media/hdphoto2.wdp"/><Relationship Id="rId5" Type="http://schemas.openxmlformats.org/officeDocument/2006/relationships/image" Target="../media/image31.png"/><Relationship Id="rId4" Type="http://schemas.openxmlformats.org/officeDocument/2006/relationships/hyperlink" Target="https://ads-help.yahoo-net.jp/s/article/H000044278?language=ja" TargetMode="External"/></Relationships>
</file>

<file path=ppt/slides/_rels/slide27.xml.rels><?xml version="1.0" encoding="UTF-8" standalone="yes"?>
<Relationships xmlns="http://schemas.openxmlformats.org/package/2006/relationships"><Relationship Id="rId3" Type="http://schemas.openxmlformats.org/officeDocument/2006/relationships/hyperlink" Target="https://form-business.yahoo.co.jp/claris/enqueteForm?inquiry_type=bls_review" TargetMode="External"/><Relationship Id="rId2" Type="http://schemas.openxmlformats.org/officeDocument/2006/relationships/image" Target="../media/image32.png"/><Relationship Id="rId1" Type="http://schemas.openxmlformats.org/officeDocument/2006/relationships/slideLayout" Target="../slideLayouts/slideLayout22.xml"/><Relationship Id="rId5" Type="http://schemas.openxmlformats.org/officeDocument/2006/relationships/hyperlink" Target="https://form-business.yahoo.co.jp/claris/enqueteForm?inquiry_type=guaranteed_review" TargetMode="External"/><Relationship Id="rId4" Type="http://schemas.openxmlformats.org/officeDocument/2006/relationships/hyperlink" Target="https://ads-help.yahoo-net.jp/s/article/H000044534"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2.xml"/></Relationships>
</file>

<file path=ppt/slides/_rels/slide29.xml.rels><?xml version="1.0" encoding="UTF-8" standalone="yes"?>
<Relationships xmlns="http://schemas.openxmlformats.org/package/2006/relationships"><Relationship Id="rId3" Type="http://schemas.openxmlformats.org/officeDocument/2006/relationships/hyperlink" Target="https://www.lycbiz.com/jp/download/yahoo/" TargetMode="External"/><Relationship Id="rId7" Type="http://schemas.openxmlformats.org/officeDocument/2006/relationships/hyperlink" Target="https://ads-help.yahoo-net.jp/s/article/H000044404?language=ja" TargetMode="External"/><Relationship Id="rId2" Type="http://schemas.openxmlformats.org/officeDocument/2006/relationships/image" Target="../media/image32.png"/><Relationship Id="rId1" Type="http://schemas.openxmlformats.org/officeDocument/2006/relationships/slideLayout" Target="../slideLayouts/slideLayout22.xml"/><Relationship Id="rId6" Type="http://schemas.openxmlformats.org/officeDocument/2006/relationships/hyperlink" Target="https://ads-help.yahoo-net.jp/s/article/H000044533" TargetMode="External"/><Relationship Id="rId5" Type="http://schemas.openxmlformats.org/officeDocument/2006/relationships/hyperlink" Target="https://ads-help.yahoo-net.jp/" TargetMode="External"/><Relationship Id="rId4" Type="http://schemas.openxmlformats.org/officeDocument/2006/relationships/hyperlink" Target="https://www.lycbiz.com/jp/terms-and-policies/yahoo/"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1.xml"/></Relationships>
</file>

<file path=ppt/slides/_rels/slide30.xml.rels><?xml version="1.0" encoding="UTF-8" standalone="yes"?>
<Relationships xmlns="http://schemas.openxmlformats.org/package/2006/relationships"><Relationship Id="rId3" Type="http://schemas.openxmlformats.org/officeDocument/2006/relationships/hyperlink" Target="https://ads-help.yahoo-net.jp/" TargetMode="External"/><Relationship Id="rId7" Type="http://schemas.openxmlformats.org/officeDocument/2006/relationships/hyperlink" Target="https://form-business.yahoo.co.jp/claris/enqueteForm?inquiry_type=guaranteed_review" TargetMode="External"/><Relationship Id="rId2" Type="http://schemas.openxmlformats.org/officeDocument/2006/relationships/image" Target="../media/image32.png"/><Relationship Id="rId1" Type="http://schemas.openxmlformats.org/officeDocument/2006/relationships/slideLayout" Target="../slideLayouts/slideLayout22.xml"/><Relationship Id="rId6" Type="http://schemas.openxmlformats.org/officeDocument/2006/relationships/hyperlink" Target="https://form-business.yahoo.co.jp/claris/enqueteForm?inquiry_type=placement_restrictions" TargetMode="External"/><Relationship Id="rId5" Type="http://schemas.openxmlformats.org/officeDocument/2006/relationships/hyperlink" Target="https://portal.yadui.business.yahoo.co.jp/agencyportal/30335704/" TargetMode="External"/><Relationship Id="rId4" Type="http://schemas.openxmlformats.org/officeDocument/2006/relationships/hyperlink" Target="https://portal.yadui.business.yahoo.co.jp/agencyportal/873315/"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3" Type="http://schemas.openxmlformats.org/officeDocument/2006/relationships/hyperlink" Target="https://portal.yadui.business.yahoo.co.jp/agencyportal/873240/" TargetMode="External"/><Relationship Id="rId2" Type="http://schemas.openxmlformats.org/officeDocument/2006/relationships/image" Target="../media/image26.png"/><Relationship Id="rId1" Type="http://schemas.openxmlformats.org/officeDocument/2006/relationships/slideLayout" Target="../slideLayouts/slideLayout22.xml"/><Relationship Id="rId5" Type="http://schemas.openxmlformats.org/officeDocument/2006/relationships/hyperlink" Target="https://portal.yadui.business.yahoo.co.jp/agencyportal/30335704/" TargetMode="External"/><Relationship Id="rId4" Type="http://schemas.openxmlformats.org/officeDocument/2006/relationships/hyperlink" Target="https://www.lycbiz.com/jp/download/"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2.xml"/></Relationships>
</file>

<file path=ppt/slides/_rels/slide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2.xml"/></Relationships>
</file>

<file path=ppt/slides/_rels/slide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2.xml"/></Relationships>
</file>

<file path=ppt/slides/_rels/slide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963EEF-140C-2162-B5B8-84689BC727D4}"/>
            </a:ext>
          </a:extLst>
        </p:cNvPr>
        <p:cNvGrpSpPr/>
        <p:nvPr/>
      </p:nvGrpSpPr>
      <p:grpSpPr>
        <a:xfrm>
          <a:off x="0" y="0"/>
          <a:ext cx="0" cy="0"/>
          <a:chOff x="0" y="0"/>
          <a:chExt cx="0" cy="0"/>
        </a:xfrm>
      </p:grpSpPr>
      <p:sp>
        <p:nvSpPr>
          <p:cNvPr id="10242" name="テキスト プレースホルダー 5">
            <a:extLst>
              <a:ext uri="{FF2B5EF4-FFF2-40B4-BE49-F238E27FC236}">
                <a16:creationId xmlns:a16="http://schemas.microsoft.com/office/drawing/2014/main" id="{C4168BCF-89ED-50DE-A3BB-87B89E3AE521}"/>
              </a:ext>
            </a:extLst>
          </p:cNvPr>
          <p:cNvSpPr>
            <a:spLocks noGrp="1" noChangeArrowheads="1"/>
          </p:cNvSpPr>
          <p:nvPr>
            <p:ph type="body"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p>
            <a:pPr lvl="0" eaLnBrk="0" fontAlgn="base" hangingPunct="0">
              <a:spcAft>
                <a:spcPct val="0"/>
              </a:spcAft>
              <a:defRPr/>
            </a:pPr>
            <a:r>
              <a:rPr lang="en-US" altLang="ja-JP" sz="3600" dirty="0">
                <a:cs typeface="Segoe UI" panose="020B0502040204020203" pitchFamily="34" charset="0"/>
              </a:rPr>
              <a:t>LINE NEWS Top Ad</a:t>
            </a:r>
          </a:p>
          <a:p>
            <a:pPr lvl="0" eaLnBrk="0" fontAlgn="base" hangingPunct="0">
              <a:spcAft>
                <a:spcPct val="0"/>
              </a:spcAft>
              <a:defRPr/>
            </a:pPr>
            <a:r>
              <a:rPr lang="en-US" altLang="ja-JP" sz="3600" dirty="0">
                <a:cs typeface="Segoe UI" panose="020B0502040204020203" pitchFamily="34" charset="0"/>
              </a:rPr>
              <a:t>2026</a:t>
            </a:r>
            <a:r>
              <a:rPr lang="ja-JP" altLang="en-US" sz="3600" dirty="0">
                <a:cs typeface="Segoe UI" panose="020B0502040204020203" pitchFamily="34" charset="0"/>
              </a:rPr>
              <a:t>年</a:t>
            </a:r>
            <a:r>
              <a:rPr lang="en-US" altLang="ja-JP" sz="3600" dirty="0">
                <a:cs typeface="Segoe UI" panose="020B0502040204020203" pitchFamily="34" charset="0"/>
              </a:rPr>
              <a:t>4</a:t>
            </a:r>
            <a:r>
              <a:rPr lang="ja-JP" altLang="en-US" sz="3600" dirty="0">
                <a:cs typeface="Segoe UI" panose="020B0502040204020203" pitchFamily="34" charset="0"/>
              </a:rPr>
              <a:t>月～</a:t>
            </a:r>
            <a:r>
              <a:rPr lang="en-US" altLang="ja-JP" sz="3600" dirty="0">
                <a:cs typeface="Segoe UI" panose="020B0502040204020203" pitchFamily="34" charset="0"/>
              </a:rPr>
              <a:t>2026</a:t>
            </a:r>
            <a:r>
              <a:rPr lang="ja-JP" altLang="en-US" sz="3600" dirty="0">
                <a:cs typeface="Segoe UI" panose="020B0502040204020203" pitchFamily="34" charset="0"/>
              </a:rPr>
              <a:t>年</a:t>
            </a:r>
            <a:r>
              <a:rPr lang="en-US" altLang="ja-JP" sz="3600" dirty="0">
                <a:cs typeface="Segoe UI" panose="020B0502040204020203" pitchFamily="34" charset="0"/>
              </a:rPr>
              <a:t>6</a:t>
            </a:r>
            <a:r>
              <a:rPr lang="ja-JP" altLang="en-US" sz="3600" dirty="0">
                <a:cs typeface="Segoe UI" panose="020B0502040204020203" pitchFamily="34" charset="0"/>
              </a:rPr>
              <a:t>月　</a:t>
            </a:r>
            <a:r>
              <a:rPr lang="ja-JP" altLang="en-US" sz="3600" dirty="0"/>
              <a:t>セールスシート</a:t>
            </a:r>
            <a:endParaRPr lang="ja-JP" altLang="en-US" sz="3600" dirty="0">
              <a:latin typeface="メイリオ" panose="020B0604030504040204" pitchFamily="34" charset="-128"/>
              <a:ea typeface="メイリオ" panose="020B0604030504040204" pitchFamily="34" charset="-128"/>
            </a:endParaRPr>
          </a:p>
        </p:txBody>
      </p:sp>
      <p:sp>
        <p:nvSpPr>
          <p:cNvPr id="10243" name="テキスト プレースホルダー 6">
            <a:extLst>
              <a:ext uri="{FF2B5EF4-FFF2-40B4-BE49-F238E27FC236}">
                <a16:creationId xmlns:a16="http://schemas.microsoft.com/office/drawing/2014/main" id="{A17FE010-CFC4-317C-67A3-712AEE309A1A}"/>
              </a:ext>
            </a:extLst>
          </p:cNvPr>
          <p:cNvSpPr>
            <a:spLocks noGrp="1" noChangeArrowheads="1"/>
          </p:cNvSpPr>
          <p:nvPr>
            <p:ph type="body"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r>
              <a:rPr lang="en-US" altLang="ja-JP" dirty="0">
                <a:latin typeface="メイリオ" panose="020B0604030504040204" pitchFamily="34" charset="-128"/>
                <a:ea typeface="メイリオ" panose="020B0604030504040204" pitchFamily="34" charset="-128"/>
              </a:rPr>
              <a:t>2026/2/10</a:t>
            </a:r>
          </a:p>
        </p:txBody>
      </p:sp>
      <p:sp>
        <p:nvSpPr>
          <p:cNvPr id="10241" name="テキスト プレースホルダー 4">
            <a:extLst>
              <a:ext uri="{FF2B5EF4-FFF2-40B4-BE49-F238E27FC236}">
                <a16:creationId xmlns:a16="http://schemas.microsoft.com/office/drawing/2014/main" id="{4B52A993-85D1-4A95-482B-EAA616AD5A0A}"/>
              </a:ext>
            </a:extLst>
          </p:cNvPr>
          <p:cNvSpPr>
            <a:spLocks noGrp="1" noChangeArrowheads="1"/>
          </p:cNvSpPr>
          <p:nvPr>
            <p:ph type="body" sz="quarter" idx="12"/>
          </p:nvPr>
        </p:nvSpPr>
        <p:spPr bwMode="auto">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Ctr="0" compatLnSpc="1">
            <a:prstTxWarp prst="textNoShape">
              <a:avLst/>
            </a:prstTxWarp>
          </a:bodyPr>
          <a:lstStyle/>
          <a:p>
            <a:pPr eaLnBrk="1" hangingPunct="1">
              <a:lnSpc>
                <a:spcPct val="120000"/>
              </a:lnSpc>
            </a:pPr>
            <a:r>
              <a:rPr lang="en-US" altLang="ja-JP" dirty="0">
                <a:latin typeface="メイリオ" panose="020B0604030504040204" pitchFamily="34" charset="-128"/>
                <a:ea typeface="メイリオ" panose="020B0604030504040204" pitchFamily="34" charset="-128"/>
              </a:rPr>
              <a:t>LINE</a:t>
            </a:r>
            <a:r>
              <a:rPr lang="ja-JP" altLang="en-US" dirty="0">
                <a:latin typeface="メイリオ" panose="020B0604030504040204" pitchFamily="34" charset="-128"/>
                <a:ea typeface="メイリオ" panose="020B0604030504040204" pitchFamily="34" charset="-128"/>
              </a:rPr>
              <a:t>ヤフー株式会社</a:t>
            </a:r>
          </a:p>
        </p:txBody>
      </p:sp>
      <p:sp>
        <p:nvSpPr>
          <p:cNvPr id="2" name="角丸四角形 1">
            <a:extLst>
              <a:ext uri="{FF2B5EF4-FFF2-40B4-BE49-F238E27FC236}">
                <a16:creationId xmlns:a16="http://schemas.microsoft.com/office/drawing/2014/main" id="{8F503E33-092C-1411-F35C-9F93EA5A24E2}"/>
              </a:ext>
            </a:extLst>
          </p:cNvPr>
          <p:cNvSpPr/>
          <p:nvPr/>
        </p:nvSpPr>
        <p:spPr>
          <a:xfrm>
            <a:off x="587375" y="1123249"/>
            <a:ext cx="3922841" cy="409694"/>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eaLnBrk="1" fontAlgn="auto" hangingPunct="1">
              <a:lnSpc>
                <a:spcPct val="120000"/>
              </a:lnSpc>
              <a:spcBef>
                <a:spcPts val="0"/>
              </a:spcBef>
              <a:spcAft>
                <a:spcPts val="0"/>
              </a:spcAft>
              <a:defRPr/>
            </a:pPr>
            <a:r>
              <a:rPr lang="en-US" altLang="ja-JP" sz="1200" b="1" dirty="0">
                <a:solidFill>
                  <a:schemeClr val="accent1"/>
                </a:solidFill>
                <a:latin typeface="メイリオ" panose="020B0604030504040204" pitchFamily="34" charset="-128"/>
                <a:ea typeface="メイリオ" panose="020B0604030504040204" pitchFamily="34" charset="-128"/>
              </a:rPr>
              <a:t>LINE</a:t>
            </a:r>
            <a:r>
              <a:rPr lang="ja-JP" altLang="en-US" sz="1200" b="1" dirty="0">
                <a:solidFill>
                  <a:schemeClr val="accent1"/>
                </a:solidFill>
                <a:latin typeface="メイリオ" panose="020B0604030504040204" pitchFamily="34" charset="-128"/>
                <a:ea typeface="メイリオ" panose="020B0604030504040204" pitchFamily="34" charset="-128"/>
              </a:rPr>
              <a:t>ヤフー広告 ディスプレイ広告（予約型）</a:t>
            </a:r>
          </a:p>
        </p:txBody>
      </p:sp>
    </p:spTree>
    <p:extLst>
      <p:ext uri="{BB962C8B-B14F-4D97-AF65-F5344CB8AC3E}">
        <p14:creationId xmlns:p14="http://schemas.microsoft.com/office/powerpoint/2010/main" val="18070060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E1F0F9-2DA2-6B7A-19D4-CACA84D484C3}"/>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B9281EE0-2060-CE14-4F94-316893787BEF}"/>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5F08D959-5C6C-3F2D-DF98-00A834FB1B4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AD781D08-A4EE-3ACE-CB5F-46476934B2FB}"/>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C250B637-652A-62DD-55C7-46CF9EF7C797}"/>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rPr>
              <a:t>・共通免責事項のヘルプ記載</a:t>
            </a:r>
            <a:endParaRPr lang="en-US" altLang="ja-JP" sz="1600" b="1"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これまでセールスシートの巻末に「予約型共通免責事項・注意事項」を掲載していましたが、</a:t>
            </a:r>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その内容を</a:t>
            </a:r>
            <a:r>
              <a:rPr lang="en-US" altLang="ja-JP" sz="1600" dirty="0">
                <a:solidFill>
                  <a:srgbClr val="0D0D0D"/>
                </a:solidFill>
                <a:latin typeface="メイリオ" panose="020B0604030504040204" pitchFamily="50" charset="-128"/>
                <a:ea typeface="メイリオ" panose="020B0604030504040204" pitchFamily="50" charset="-128"/>
              </a:rPr>
              <a:t>Yahoo!</a:t>
            </a:r>
            <a:r>
              <a:rPr lang="ja-JP" altLang="en-US" sz="1600" dirty="0">
                <a:solidFill>
                  <a:srgbClr val="0D0D0D"/>
                </a:solidFill>
                <a:latin typeface="メイリオ" panose="020B0604030504040204" pitchFamily="50" charset="-128"/>
                <a:ea typeface="メイリオ" panose="020B0604030504040204" pitchFamily="50" charset="-128"/>
              </a:rPr>
              <a:t>広告ヘルプへ移管しました。</a:t>
            </a:r>
          </a:p>
          <a:p>
            <a:endParaRPr lang="ja-JP" altLang="en-US"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rPr>
              <a:t>Yahoo!</a:t>
            </a:r>
            <a:r>
              <a:rPr lang="ja-JP" altLang="en-US" sz="1600" dirty="0">
                <a:solidFill>
                  <a:srgbClr val="0D0D0D"/>
                </a:solidFill>
                <a:latin typeface="メイリオ" panose="020B0604030504040204" pitchFamily="50" charset="-128"/>
                <a:ea typeface="メイリオ" panose="020B0604030504040204" pitchFamily="50" charset="-128"/>
              </a:rPr>
              <a:t>広告ヘルプ「ディスプレイ広告（予約型）について」：</a:t>
            </a:r>
            <a:br>
              <a:rPr lang="en-US" altLang="ja-JP" sz="1600" dirty="0">
                <a:solidFill>
                  <a:srgbClr val="0D0D0D"/>
                </a:solidFill>
                <a:latin typeface="メイリオ" panose="020B0604030504040204" pitchFamily="50" charset="-128"/>
                <a:ea typeface="メイリオ" panose="020B0604030504040204" pitchFamily="50" charset="-128"/>
              </a:rPr>
            </a:br>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hlinkClick r:id="rId3"/>
              </a:rPr>
              <a:t>https://ads-help.yahoo-net.jp/s/article/H000044533</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ea typeface="メイリオ" panose="020B0604030504040204" pitchFamily="50" charset="-128"/>
              </a:rPr>
              <a:t>・セールスシートの掲載場所</a:t>
            </a:r>
            <a:endParaRPr lang="en-US" altLang="ja-JP" sz="1600" b="1"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これまでエージェンシーポータルにのみ掲載していた予約型のセールスシートを、</a:t>
            </a:r>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a:t>
            </a:r>
            <a:r>
              <a:rPr lang="en-US" altLang="ja-JP" sz="1600" dirty="0">
                <a:solidFill>
                  <a:srgbClr val="0D0D0D"/>
                </a:solidFill>
                <a:latin typeface="メイリオ" panose="020B0604030504040204" pitchFamily="50" charset="-128"/>
                <a:ea typeface="メイリオ" panose="020B0604030504040204" pitchFamily="50" charset="-128"/>
              </a:rPr>
              <a:t>LINE</a:t>
            </a:r>
            <a:r>
              <a:rPr lang="ja-JP" altLang="en-US" sz="1600" dirty="0">
                <a:solidFill>
                  <a:srgbClr val="0D0D0D"/>
                </a:solidFill>
                <a:latin typeface="メイリオ" panose="020B0604030504040204" pitchFamily="50" charset="-128"/>
                <a:ea typeface="メイリオ" panose="020B0604030504040204" pitchFamily="50" charset="-128"/>
              </a:rPr>
              <a:t>ヤフー </a:t>
            </a:r>
            <a:r>
              <a:rPr lang="en-US" altLang="ja-JP" sz="1600" dirty="0">
                <a:solidFill>
                  <a:srgbClr val="0D0D0D"/>
                </a:solidFill>
                <a:latin typeface="メイリオ" panose="020B0604030504040204" pitchFamily="50" charset="-128"/>
                <a:ea typeface="メイリオ" panose="020B0604030504040204" pitchFamily="50" charset="-128"/>
              </a:rPr>
              <a:t>for Business</a:t>
            </a:r>
            <a:r>
              <a:rPr lang="ja-JP" altLang="en-US" sz="1600" dirty="0">
                <a:solidFill>
                  <a:srgbClr val="0D0D0D"/>
                </a:solidFill>
                <a:latin typeface="メイリオ" panose="020B0604030504040204" pitchFamily="50" charset="-128"/>
                <a:ea typeface="メイリオ" panose="020B0604030504040204" pitchFamily="50" charset="-128"/>
              </a:rPr>
              <a:t>にも掲載することになりました。</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5A39C6C2-D285-76DF-8458-BA8003E9266C}"/>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3</a:t>
            </a:r>
            <a:r>
              <a:rPr lang="ja-JP" altLang="en-US" b="1" dirty="0">
                <a:latin typeface="Meiryo"/>
                <a:ea typeface="Meiryo"/>
              </a:rPr>
              <a:t>．ドキュメント関連</a:t>
            </a:r>
          </a:p>
        </p:txBody>
      </p:sp>
      <p:graphicFrame>
        <p:nvGraphicFramePr>
          <p:cNvPr id="3" name="表 2">
            <a:extLst>
              <a:ext uri="{FF2B5EF4-FFF2-40B4-BE49-F238E27FC236}">
                <a16:creationId xmlns:a16="http://schemas.microsoft.com/office/drawing/2014/main" id="{F25D5E44-C543-6766-E0C9-CB0DD203B85C}"/>
              </a:ext>
            </a:extLst>
          </p:cNvPr>
          <p:cNvGraphicFramePr>
            <a:graphicFrameLocks noGrp="1"/>
          </p:cNvGraphicFramePr>
          <p:nvPr/>
        </p:nvGraphicFramePr>
        <p:xfrm>
          <a:off x="1094453" y="4881646"/>
          <a:ext cx="10363200" cy="1110076"/>
        </p:xfrm>
        <a:graphic>
          <a:graphicData uri="http://schemas.openxmlformats.org/drawingml/2006/table">
            <a:tbl>
              <a:tblPr bandRow="1"/>
              <a:tblGrid>
                <a:gridCol w="2557477">
                  <a:extLst>
                    <a:ext uri="{9D8B030D-6E8A-4147-A177-3AD203B41FA5}">
                      <a16:colId xmlns:a16="http://schemas.microsoft.com/office/drawing/2014/main" val="1993839005"/>
                    </a:ext>
                  </a:extLst>
                </a:gridCol>
                <a:gridCol w="3943586">
                  <a:extLst>
                    <a:ext uri="{9D8B030D-6E8A-4147-A177-3AD203B41FA5}">
                      <a16:colId xmlns:a16="http://schemas.microsoft.com/office/drawing/2014/main" val="469664068"/>
                    </a:ext>
                  </a:extLst>
                </a:gridCol>
                <a:gridCol w="3862137">
                  <a:extLst>
                    <a:ext uri="{9D8B030D-6E8A-4147-A177-3AD203B41FA5}">
                      <a16:colId xmlns:a16="http://schemas.microsoft.com/office/drawing/2014/main" val="333747982"/>
                    </a:ext>
                  </a:extLst>
                </a:gridCol>
              </a:tblGrid>
              <a:tr h="582556">
                <a:tc rowSpan="2">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情報掲載先</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現在</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dirty="0">
                          <a:solidFill>
                            <a:schemeClr val="bg1"/>
                          </a:solidFill>
                          <a:latin typeface="Meiryo"/>
                          <a:ea typeface="Meiryo"/>
                        </a:rPr>
                        <a:t>2025</a:t>
                      </a:r>
                      <a:r>
                        <a:rPr kumimoji="1" lang="ja-JP" altLang="en-US" sz="1400" b="1" i="0" dirty="0">
                          <a:solidFill>
                            <a:schemeClr val="bg1"/>
                          </a:solidFill>
                          <a:latin typeface="Meiryo"/>
                          <a:ea typeface="Meiryo"/>
                        </a:rPr>
                        <a:t>年</a:t>
                      </a:r>
                      <a:r>
                        <a:rPr kumimoji="1" lang="en-US" altLang="ja-JP" sz="1400" b="1" i="0" dirty="0">
                          <a:solidFill>
                            <a:schemeClr val="bg1"/>
                          </a:solidFill>
                          <a:latin typeface="Meiryo"/>
                          <a:ea typeface="Meiryo"/>
                        </a:rPr>
                        <a:t>12</a:t>
                      </a:r>
                      <a:r>
                        <a:rPr kumimoji="1" lang="ja-JP" altLang="en-US" sz="1400" b="1" i="0" dirty="0">
                          <a:solidFill>
                            <a:schemeClr val="bg1"/>
                          </a:solidFill>
                          <a:latin typeface="Meiryo"/>
                          <a:ea typeface="Meiryo"/>
                        </a:rPr>
                        <a:t>月</a:t>
                      </a:r>
                      <a:r>
                        <a:rPr kumimoji="1" lang="en-US" altLang="ja-JP" sz="1400" b="1" i="0" dirty="0">
                          <a:solidFill>
                            <a:schemeClr val="bg1"/>
                          </a:solidFill>
                          <a:latin typeface="Meiryo"/>
                          <a:ea typeface="Meiryo"/>
                        </a:rPr>
                        <a:t>17</a:t>
                      </a:r>
                      <a:r>
                        <a:rPr kumimoji="1" lang="ja-JP" altLang="en-US" sz="1400" b="1" i="0" dirty="0">
                          <a:solidFill>
                            <a:schemeClr val="bg1"/>
                          </a:solidFill>
                          <a:latin typeface="Meiryo"/>
                          <a:ea typeface="Meiryo"/>
                        </a:rPr>
                        <a:t>日以降</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660362339"/>
                  </a:ext>
                </a:extLst>
              </a:tr>
              <a:tr h="527520">
                <a:tc vMerge="1">
                  <a:txBody>
                    <a:bodyPr/>
                    <a:lstStyle/>
                    <a:p>
                      <a:pPr algn="ctr" fontAlgn="t">
                        <a:buNone/>
                      </a:pPr>
                      <a:endParaRPr lang="en-US" sz="1200" dirty="0">
                        <a:solidFill>
                          <a:schemeClr val="bg1"/>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algn="ctr" defTabSz="914400" rtl="0" eaLnBrk="1" latinLnBrk="0" hangingPunct="1">
                        <a:buNone/>
                      </a:pPr>
                      <a:r>
                        <a:rPr kumimoji="1" lang="ja-JP" altLang="en-US" sz="1200" b="1" kern="1200" dirty="0">
                          <a:solidFill>
                            <a:schemeClr val="tx1"/>
                          </a:solidFill>
                          <a:effectLst/>
                          <a:latin typeface="メイリオ" panose="020B0604030504040204" pitchFamily="50" charset="-128"/>
                          <a:ea typeface="+mn-ea"/>
                          <a:cs typeface="+mn-cs"/>
                        </a:rPr>
                        <a:t>・</a:t>
                      </a:r>
                      <a:r>
                        <a:rPr kumimoji="1" lang="ja-JP" altLang="en-US" sz="1200" b="1" kern="1200" dirty="0">
                          <a:solidFill>
                            <a:schemeClr val="tx1"/>
                          </a:solidFill>
                          <a:effectLst/>
                          <a:latin typeface="メイリオ" panose="020B0604030504040204" pitchFamily="50" charset="-128"/>
                          <a:ea typeface="+mn-ea"/>
                          <a:cs typeface="+mn-cs"/>
                          <a:hlinkClick r:id="rId4">
                            <a:extLst>
                              <a:ext uri="{A12FA001-AC4F-418D-AE19-62706E023703}">
                                <ahyp:hlinkClr xmlns:ahyp="http://schemas.microsoft.com/office/drawing/2018/hyperlinkcolor" val="tx"/>
                              </a:ext>
                            </a:extLst>
                          </a:hlinkClick>
                        </a:rPr>
                        <a:t>エージェンシーポータル</a:t>
                      </a:r>
                      <a:endParaRPr kumimoji="1" lang="en-US" altLang="ja-JP" sz="1200" b="1" kern="1200" dirty="0">
                        <a:solidFill>
                          <a:schemeClr val="tx1"/>
                        </a:solidFill>
                        <a:effectLst/>
                        <a:latin typeface="メイリオ" panose="020B0604030504040204" pitchFamily="50" charset="-128"/>
                        <a:ea typeface="+mn-ea"/>
                        <a:cs typeface="+mn-c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ja-JP" altLang="en-US" sz="1200" b="1" kern="1200" dirty="0">
                          <a:solidFill>
                            <a:srgbClr val="002AFF"/>
                          </a:solidFill>
                          <a:effectLst/>
                          <a:latin typeface="メイリオ" panose="020B0604030504040204" pitchFamily="50" charset="-128"/>
                          <a:ea typeface="メイリオ" panose="020B0604030504040204" pitchFamily="50" charset="-128"/>
                          <a:cs typeface="+mn-cs"/>
                        </a:rPr>
                        <a:t>・</a:t>
                      </a:r>
                      <a:r>
                        <a:rPr kumimoji="1" lang="ja-JP" altLang="en-US" sz="1200" b="1" kern="1200" dirty="0">
                          <a:solidFill>
                            <a:srgbClr val="002AFF"/>
                          </a:solidFill>
                          <a:latin typeface="メイリオ" panose="020B0604030504040204" pitchFamily="50" charset="-128"/>
                          <a:ea typeface="メイリオ" panose="020B0604030504040204" pitchFamily="50" charset="-128"/>
                          <a:cs typeface="+mn-cs"/>
                          <a:hlinkClick r:id="rId4">
                            <a:extLst>
                              <a:ext uri="{A12FA001-AC4F-418D-AE19-62706E023703}">
                                <ahyp:hlinkClr xmlns:ahyp="http://schemas.microsoft.com/office/drawing/2018/hyperlinkcolor" val="tx"/>
                              </a:ext>
                            </a:extLst>
                          </a:hlinkClick>
                        </a:rPr>
                        <a:t>エ</a:t>
                      </a:r>
                      <a:r>
                        <a:rPr kumimoji="1" lang="ja-JP" altLang="en-US" sz="1200" b="1" kern="1200" dirty="0">
                          <a:solidFill>
                            <a:srgbClr val="002AFF"/>
                          </a:solidFill>
                          <a:effectLst/>
                          <a:latin typeface="メイリオ" panose="020B0604030504040204" pitchFamily="50" charset="-128"/>
                          <a:ea typeface="メイリオ" panose="020B0604030504040204" pitchFamily="50" charset="-128"/>
                          <a:cs typeface="+mn-cs"/>
                          <a:hlinkClick r:id="rId4">
                            <a:extLst>
                              <a:ext uri="{A12FA001-AC4F-418D-AE19-62706E023703}">
                                <ahyp:hlinkClr xmlns:ahyp="http://schemas.microsoft.com/office/drawing/2018/hyperlinkcolor" val="tx"/>
                              </a:ext>
                            </a:extLst>
                          </a:hlinkClick>
                        </a:rPr>
                        <a:t>ージェンシーポータル</a:t>
                      </a:r>
                      <a:endPar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endParaRPr>
                    </a:p>
                    <a:p>
                      <a:pPr marL="0" algn="ctr" defTabSz="914400" rtl="0" eaLnBrk="1" latinLnBrk="0" hangingPunct="1">
                        <a:buNone/>
                      </a:pPr>
                      <a:r>
                        <a:rPr kumimoji="1" lang="ja-JP" altLang="en-US" sz="1200" b="1" kern="1200" dirty="0">
                          <a:solidFill>
                            <a:srgbClr val="002AFF"/>
                          </a:solidFill>
                          <a:effectLst/>
                          <a:latin typeface="メイリオ" panose="020B0604030504040204" pitchFamily="50" charset="-128"/>
                          <a:ea typeface="メイリオ" panose="020B0604030504040204" pitchFamily="50" charset="-128"/>
                          <a:cs typeface="+mn-cs"/>
                        </a:rPr>
                        <a:t>・</a:t>
                      </a:r>
                      <a:r>
                        <a:rPr kumimoji="1" lang="en-US" altLang="ja-JP" sz="1200" b="1" kern="1200" dirty="0">
                          <a:solidFill>
                            <a:srgbClr val="002AFF"/>
                          </a:solidFill>
                          <a:effectLst/>
                          <a:latin typeface="メイリオ" panose="020B0604030504040204" pitchFamily="50" charset="-128"/>
                          <a:ea typeface="+mn-ea"/>
                          <a:cs typeface="+mn-cs"/>
                          <a:hlinkClick r:id="rId5">
                            <a:extLst>
                              <a:ext uri="{A12FA001-AC4F-418D-AE19-62706E023703}">
                                <ahyp:hlinkClr xmlns:ahyp="http://schemas.microsoft.com/office/drawing/2018/hyperlinkcolor" val="tx"/>
                              </a:ext>
                            </a:extLst>
                          </a:hlinkClick>
                        </a:rPr>
                        <a:t>LINE</a:t>
                      </a:r>
                      <a:r>
                        <a:rPr kumimoji="1" lang="ja-JP" altLang="en-US" sz="1200" b="1" kern="1200" dirty="0">
                          <a:solidFill>
                            <a:srgbClr val="002AFF"/>
                          </a:solidFill>
                          <a:effectLst/>
                          <a:latin typeface="メイリオ" panose="020B0604030504040204" pitchFamily="50" charset="-128"/>
                          <a:ea typeface="メイリオ" panose="020B0604030504040204" pitchFamily="50" charset="-128"/>
                          <a:cs typeface="+mn-cs"/>
                          <a:hlinkClick r:id="rId5">
                            <a:extLst>
                              <a:ext uri="{A12FA001-AC4F-418D-AE19-62706E023703}">
                                <ahyp:hlinkClr xmlns:ahyp="http://schemas.microsoft.com/office/drawing/2018/hyperlinkcolor" val="tx"/>
                              </a:ext>
                            </a:extLst>
                          </a:hlinkClick>
                        </a:rPr>
                        <a:t>ヤフー </a:t>
                      </a: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hlinkClick r:id="rId5">
                            <a:extLst>
                              <a:ext uri="{A12FA001-AC4F-418D-AE19-62706E023703}">
                                <ahyp:hlinkClr xmlns:ahyp="http://schemas.microsoft.com/office/drawing/2018/hyperlinkcolor" val="tx"/>
                              </a:ext>
                            </a:extLst>
                          </a:hlinkClick>
                        </a:rPr>
                        <a:t>for Business</a:t>
                      </a:r>
                      <a:endPar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638878642"/>
                  </a:ext>
                </a:extLst>
              </a:tr>
            </a:tbl>
          </a:graphicData>
        </a:graphic>
      </p:graphicFrame>
    </p:spTree>
    <p:extLst>
      <p:ext uri="{BB962C8B-B14F-4D97-AF65-F5344CB8AC3E}">
        <p14:creationId xmlns:p14="http://schemas.microsoft.com/office/powerpoint/2010/main" val="4060171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1F786E-33B8-5B43-3D0E-069EBEACACAD}"/>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E83382DD-0571-1D23-5663-0D9B9F789F4C}"/>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4D1749B8-C299-07C5-D7CD-0AA731D0DD1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5" name="テキスト プレースホルダー 1">
            <a:extLst>
              <a:ext uri="{FF2B5EF4-FFF2-40B4-BE49-F238E27FC236}">
                <a16:creationId xmlns:a16="http://schemas.microsoft.com/office/drawing/2014/main" id="{71728752-1C8B-9CFE-5B16-E34BCE341289}"/>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kumimoji="1" lang="en-US" altLang="ja-JP" dirty="0">
                <a:solidFill>
                  <a:srgbClr val="000048"/>
                </a:solidFill>
                <a:latin typeface="Meiryo" panose="020B0604030504040204" pitchFamily="34" charset="-128"/>
                <a:ea typeface="Meiryo" panose="020B0604030504040204" pitchFamily="34" charset="-128"/>
              </a:rPr>
              <a:t>LINE NEWS Top Ad 2026</a:t>
            </a:r>
            <a:r>
              <a:rPr kumimoji="1" lang="ja-JP" altLang="en-US" dirty="0">
                <a:solidFill>
                  <a:srgbClr val="000048"/>
                </a:solidFill>
                <a:latin typeface="Meiryo" panose="020B0604030504040204" pitchFamily="34" charset="-128"/>
                <a:ea typeface="Meiryo" panose="020B0604030504040204" pitchFamily="34" charset="-128"/>
              </a:rPr>
              <a:t>年</a:t>
            </a:r>
            <a:r>
              <a:rPr lang="en-US" altLang="ja-JP" dirty="0">
                <a:solidFill>
                  <a:srgbClr val="000048"/>
                </a:solidFill>
              </a:rPr>
              <a:t>4</a:t>
            </a:r>
            <a:r>
              <a:rPr kumimoji="1" lang="ja-JP" altLang="en-US" dirty="0">
                <a:solidFill>
                  <a:srgbClr val="000048"/>
                </a:solidFill>
                <a:latin typeface="Meiryo" panose="020B0604030504040204" pitchFamily="34" charset="-128"/>
                <a:ea typeface="Meiryo" panose="020B0604030504040204" pitchFamily="34" charset="-128"/>
              </a:rPr>
              <a:t>月</a:t>
            </a:r>
            <a:r>
              <a:rPr kumimoji="1" lang="en-US" altLang="ja-JP" dirty="0">
                <a:solidFill>
                  <a:srgbClr val="000048"/>
                </a:solidFill>
                <a:latin typeface="Meiryo" panose="020B0604030504040204" pitchFamily="34" charset="-128"/>
                <a:ea typeface="Meiryo" panose="020B0604030504040204" pitchFamily="34" charset="-128"/>
              </a:rPr>
              <a:t>~2026</a:t>
            </a:r>
            <a:r>
              <a:rPr kumimoji="1" lang="ja-JP" altLang="en-US" dirty="0">
                <a:solidFill>
                  <a:srgbClr val="000048"/>
                </a:solidFill>
                <a:latin typeface="Meiryo" panose="020B0604030504040204" pitchFamily="34" charset="-128"/>
                <a:ea typeface="Meiryo" panose="020B0604030504040204" pitchFamily="34" charset="-128"/>
              </a:rPr>
              <a:t>年</a:t>
            </a:r>
            <a:r>
              <a:rPr lang="en-US" altLang="ja-JP" dirty="0">
                <a:solidFill>
                  <a:srgbClr val="000048"/>
                </a:solidFill>
              </a:rPr>
              <a:t>6</a:t>
            </a:r>
            <a:r>
              <a:rPr kumimoji="1" lang="ja-JP" altLang="en-US" dirty="0">
                <a:solidFill>
                  <a:srgbClr val="000048"/>
                </a:solidFill>
                <a:latin typeface="Meiryo" panose="020B0604030504040204" pitchFamily="34" charset="-128"/>
                <a:ea typeface="Meiryo" panose="020B0604030504040204" pitchFamily="34" charset="-128"/>
              </a:rPr>
              <a:t>月商品</a:t>
            </a:r>
          </a:p>
        </p:txBody>
      </p:sp>
      <p:sp>
        <p:nvSpPr>
          <p:cNvPr id="2" name="正方形/長方形 1">
            <a:extLst>
              <a:ext uri="{FF2B5EF4-FFF2-40B4-BE49-F238E27FC236}">
                <a16:creationId xmlns:a16="http://schemas.microsoft.com/office/drawing/2014/main" id="{19F1BA25-C8CF-4B3C-53EA-948C2166DB25}"/>
              </a:ext>
            </a:extLst>
          </p:cNvPr>
          <p:cNvSpPr/>
          <p:nvPr/>
        </p:nvSpPr>
        <p:spPr>
          <a:xfrm>
            <a:off x="601690" y="1658073"/>
            <a:ext cx="11019292" cy="2973198"/>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これまで、別々に提供しておりました「</a:t>
            </a:r>
            <a:r>
              <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rPr>
              <a:t>LINE</a:t>
            </a:r>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広告」と「</a:t>
            </a:r>
            <a:r>
              <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rPr>
              <a:t>Yahoo!</a:t>
            </a:r>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広告 ディスプレイ広告（</a:t>
            </a:r>
            <a:r>
              <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rPr>
              <a:t>YDA</a:t>
            </a:r>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）」を統合し、</a:t>
            </a:r>
            <a:endPar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endParaRPr>
          </a:p>
          <a:p>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今後は「</a:t>
            </a:r>
            <a:r>
              <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rPr>
              <a:t>LINE</a:t>
            </a:r>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ヤフー広告 ディスプレイ広告」として提供してまいります。</a:t>
            </a:r>
          </a:p>
          <a:p>
            <a:endPar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endParaRPr>
          </a:p>
          <a:p>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a:t>
            </a:r>
            <a:r>
              <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rPr>
              <a:t>LINE NEWS Top Ad 1Day</a:t>
            </a:r>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」につきましては、従来の商品特徴を維持しつつ、</a:t>
            </a:r>
            <a:endPar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endParaRPr>
          </a:p>
          <a:p>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よりご利用いただきやすい広告仕様へとアップデートいたします。</a:t>
            </a:r>
          </a:p>
          <a:p>
            <a:endPar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endParaRPr>
          </a:p>
          <a:p>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なお、より柔軟なニーズにお応えできる商品として、</a:t>
            </a:r>
            <a:endPar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endParaRPr>
          </a:p>
          <a:p>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a:t>
            </a:r>
            <a:r>
              <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rPr>
              <a:t>LINE NEWS Top Ad</a:t>
            </a:r>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a:t>
            </a:r>
            <a:r>
              <a:rPr lang="en-US" altLang="ja-JP" sz="1600" dirty="0" err="1">
                <a:solidFill>
                  <a:schemeClr val="tx1">
                    <a:lumMod val="95000"/>
                    <a:lumOff val="5000"/>
                  </a:schemeClr>
                </a:solidFill>
                <a:latin typeface="メイリオ" panose="020B0604030504040204" pitchFamily="50" charset="-128"/>
                <a:ea typeface="メイリオ" panose="020B0604030504040204" pitchFamily="50" charset="-128"/>
              </a:rPr>
              <a:t>vimps</a:t>
            </a:r>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購入型）」を</a:t>
            </a:r>
            <a:r>
              <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rPr>
              <a:t>2026</a:t>
            </a:r>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年夏頃リリース予定となります。</a:t>
            </a:r>
            <a:endPar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3" name="1 つの角を丸めた四角形 23">
            <a:extLst>
              <a:ext uri="{FF2B5EF4-FFF2-40B4-BE49-F238E27FC236}">
                <a16:creationId xmlns:a16="http://schemas.microsoft.com/office/drawing/2014/main" id="{F7753A44-641C-748A-3FEC-7874C8D1342C}"/>
              </a:ext>
            </a:extLst>
          </p:cNvPr>
          <p:cNvSpPr/>
          <p:nvPr/>
        </p:nvSpPr>
        <p:spPr>
          <a:xfrm>
            <a:off x="555391" y="1218283"/>
            <a:ext cx="11124110" cy="497680"/>
          </a:xfrm>
          <a:prstGeom prst="round1Rect">
            <a:avLst/>
          </a:prstGeom>
          <a:solidFill>
            <a:srgbClr val="000048"/>
          </a:solidFill>
          <a:ln w="9525" cap="flat" cmpd="sng" algn="ctr">
            <a:noFill/>
            <a:prstDash val="solid"/>
          </a:ln>
          <a:effectLst/>
        </p:spPr>
        <p:txBody>
          <a:bodyPr rot="0" spcFirstLastPara="0" vertOverflow="overflow" horzOverflow="overflow" vert="horz" wrap="square" lIns="144000" tIns="36000" rIns="0" bIns="0" numCol="1" spcCol="0" rtlCol="0" fromWordArt="0" anchor="ctr" anchorCtr="0" forceAA="0" compatLnSpc="1">
            <a:prstTxWarp prst="textNoShape">
              <a:avLst/>
            </a:prstTxWarp>
            <a:no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ja-JP" b="1" i="0" u="none" strike="noStrike" kern="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rPr>
              <a:t>LINE NEWS Top Ad 2026</a:t>
            </a:r>
            <a:r>
              <a:rPr kumimoji="0" lang="ja-JP" altLang="en-US" b="1" i="0" u="none" strike="noStrike" kern="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rPr>
              <a:t>年</a:t>
            </a:r>
            <a:r>
              <a:rPr kumimoji="0" lang="en-US" altLang="ja-JP" b="1" i="0" u="none" strike="noStrike" kern="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rPr>
              <a:t>4</a:t>
            </a:r>
            <a:r>
              <a:rPr kumimoji="0" lang="ja-JP" altLang="en-US" b="1" i="0" u="none" strike="noStrike" kern="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rPr>
              <a:t>月</a:t>
            </a:r>
            <a:r>
              <a:rPr kumimoji="0" lang="en-US" altLang="ja-JP" b="1" i="0" u="none" strike="noStrike" kern="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rPr>
              <a:t>~2026</a:t>
            </a:r>
            <a:r>
              <a:rPr kumimoji="0" lang="ja-JP" altLang="en-US" b="1" i="0" u="none" strike="noStrike" kern="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rPr>
              <a:t>年</a:t>
            </a:r>
            <a:r>
              <a:rPr kumimoji="0" lang="en-US" altLang="ja-JP" b="1" kern="0" spc="300" dirty="0">
                <a:solidFill>
                  <a:srgbClr val="FFFFFF"/>
                </a:solidFill>
                <a:latin typeface="Meiryo" panose="020B0604030504040204" pitchFamily="34" charset="-128"/>
                <a:ea typeface="Meiryo" panose="020B0604030504040204" pitchFamily="34" charset="-128"/>
              </a:rPr>
              <a:t>6</a:t>
            </a:r>
            <a:r>
              <a:rPr kumimoji="0" lang="ja-JP" altLang="en-US" b="1" i="0" u="none" strike="noStrike" kern="0" cap="none" spc="300" normalizeH="0" baseline="0" noProof="0" dirty="0">
                <a:ln>
                  <a:noFill/>
                </a:ln>
                <a:solidFill>
                  <a:srgbClr val="FFFFFF"/>
                </a:solidFill>
                <a:effectLst/>
                <a:uLnTx/>
                <a:uFillTx/>
                <a:latin typeface="Meiryo" panose="020B0604030504040204" pitchFamily="34" charset="-128"/>
                <a:ea typeface="Meiryo" panose="020B0604030504040204" pitchFamily="34" charset="-128"/>
              </a:rPr>
              <a:t>月商品</a:t>
            </a:r>
          </a:p>
        </p:txBody>
      </p:sp>
    </p:spTree>
    <p:extLst>
      <p:ext uri="{BB962C8B-B14F-4D97-AF65-F5344CB8AC3E}">
        <p14:creationId xmlns:p14="http://schemas.microsoft.com/office/powerpoint/2010/main" val="39492221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71B379-B7C3-C662-85F5-28D3F6CB8F65}"/>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61F1F439-316F-C51E-E417-93F266FB0B0A}"/>
              </a:ext>
            </a:extLst>
          </p:cNvPr>
          <p:cNvSpPr>
            <a:spLocks noGrp="1"/>
          </p:cNvSpPr>
          <p:nvPr>
            <p:ph type="body" sz="quarter" idx="19"/>
          </p:nvPr>
        </p:nvSpPr>
        <p:spPr/>
        <p:txBody>
          <a:bodyPr/>
          <a:lstStyle/>
          <a:p>
            <a:r>
              <a:rPr lang="ja-JP" altLang="en-US" dirty="0"/>
              <a:t>商品スペック</a:t>
            </a:r>
            <a:endParaRPr kumimoji="1" lang="ja-JP" altLang="en-US" dirty="0"/>
          </a:p>
        </p:txBody>
      </p:sp>
      <p:sp>
        <p:nvSpPr>
          <p:cNvPr id="8" name="テキスト プレースホルダー 7">
            <a:extLst>
              <a:ext uri="{FF2B5EF4-FFF2-40B4-BE49-F238E27FC236}">
                <a16:creationId xmlns:a16="http://schemas.microsoft.com/office/drawing/2014/main" id="{FE69C2E0-C32E-FD04-F975-121BD3AD0951}"/>
              </a:ext>
            </a:extLst>
          </p:cNvPr>
          <p:cNvSpPr>
            <a:spLocks noGrp="1"/>
          </p:cNvSpPr>
          <p:nvPr>
            <p:ph type="body" sz="quarter" idx="20"/>
          </p:nvPr>
        </p:nvSpPr>
        <p:spPr/>
        <p:txBody>
          <a:bodyPr/>
          <a:lstStyle/>
          <a:p>
            <a:r>
              <a:rPr lang="en-US" altLang="ja-JP" dirty="0"/>
              <a:t>02</a:t>
            </a:r>
            <a:endParaRPr lang="ja-JP" altLang="en-US" dirty="0"/>
          </a:p>
        </p:txBody>
      </p:sp>
      <p:pic>
        <p:nvPicPr>
          <p:cNvPr id="7" name="図プレースホルダー 9" descr="アイコン&#10;&#10;自動的に生成された説明">
            <a:extLst>
              <a:ext uri="{FF2B5EF4-FFF2-40B4-BE49-F238E27FC236}">
                <a16:creationId xmlns:a16="http://schemas.microsoft.com/office/drawing/2014/main" id="{9D8706D8-12D4-D54D-6658-B4BAA5A5B115}"/>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302859" y="3110988"/>
            <a:ext cx="1586282" cy="1464484"/>
          </a:xfrm>
        </p:spPr>
      </p:pic>
    </p:spTree>
    <p:extLst>
      <p:ext uri="{BB962C8B-B14F-4D97-AF65-F5344CB8AC3E}">
        <p14:creationId xmlns:p14="http://schemas.microsoft.com/office/powerpoint/2010/main" val="4625950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61AD5C-A0C1-1467-5476-DE925CF5EDD5}"/>
            </a:ext>
          </a:extLst>
        </p:cNvPr>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BE9F69D5-38BD-F86C-F972-15A38DD07119}"/>
              </a:ext>
            </a:extLst>
          </p:cNvPr>
          <p:cNvSpPr>
            <a:spLocks noGrp="1"/>
          </p:cNvSpPr>
          <p:nvPr>
            <p:ph type="body" sz="quarter" idx="10"/>
          </p:nvPr>
        </p:nvSpPr>
        <p:spPr/>
        <p:txBody>
          <a:bodyPr/>
          <a:lstStyle/>
          <a:p>
            <a:pPr>
              <a:defRPr/>
            </a:pPr>
            <a:r>
              <a:rPr lang="ja-JP" altLang="en-US" dirty="0"/>
              <a:t>商品一覧</a:t>
            </a:r>
          </a:p>
        </p:txBody>
      </p:sp>
      <p:sp>
        <p:nvSpPr>
          <p:cNvPr id="5" name="テキスト プレースホルダー 2">
            <a:extLst>
              <a:ext uri="{FF2B5EF4-FFF2-40B4-BE49-F238E27FC236}">
                <a16:creationId xmlns:a16="http://schemas.microsoft.com/office/drawing/2014/main" id="{EFCDBD29-1EF3-F677-EBCD-4361A0722908}"/>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E1F8F9CD-4B27-3344-6962-F4FB4503D47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graphicFrame>
        <p:nvGraphicFramePr>
          <p:cNvPr id="9" name="表 8">
            <a:extLst>
              <a:ext uri="{FF2B5EF4-FFF2-40B4-BE49-F238E27FC236}">
                <a16:creationId xmlns:a16="http://schemas.microsoft.com/office/drawing/2014/main" id="{E6BA39B9-7328-72BF-C0AF-C7A0E74F2BD6}"/>
              </a:ext>
            </a:extLst>
          </p:cNvPr>
          <p:cNvGraphicFramePr>
            <a:graphicFrameLocks noGrp="1"/>
          </p:cNvGraphicFramePr>
          <p:nvPr>
            <p:extLst>
              <p:ext uri="{D42A27DB-BD31-4B8C-83A1-F6EECF244321}">
                <p14:modId xmlns:p14="http://schemas.microsoft.com/office/powerpoint/2010/main" val="716752511"/>
              </p:ext>
            </p:extLst>
          </p:nvPr>
        </p:nvGraphicFramePr>
        <p:xfrm>
          <a:off x="485141" y="1346715"/>
          <a:ext cx="10585449" cy="945072"/>
        </p:xfrm>
        <a:graphic>
          <a:graphicData uri="http://schemas.openxmlformats.org/drawingml/2006/table">
            <a:tbl>
              <a:tblPr/>
              <a:tblGrid>
                <a:gridCol w="3439159">
                  <a:extLst>
                    <a:ext uri="{9D8B030D-6E8A-4147-A177-3AD203B41FA5}">
                      <a16:colId xmlns:a16="http://schemas.microsoft.com/office/drawing/2014/main" val="251439796"/>
                    </a:ext>
                  </a:extLst>
                </a:gridCol>
                <a:gridCol w="5231111">
                  <a:extLst>
                    <a:ext uri="{9D8B030D-6E8A-4147-A177-3AD203B41FA5}">
                      <a16:colId xmlns:a16="http://schemas.microsoft.com/office/drawing/2014/main" val="723909667"/>
                    </a:ext>
                  </a:extLst>
                </a:gridCol>
                <a:gridCol w="1915179">
                  <a:extLst>
                    <a:ext uri="{9D8B030D-6E8A-4147-A177-3AD203B41FA5}">
                      <a16:colId xmlns:a16="http://schemas.microsoft.com/office/drawing/2014/main" val="2192678241"/>
                    </a:ext>
                  </a:extLst>
                </a:gridCol>
              </a:tblGrid>
              <a:tr h="261252">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000" b="1" i="0" u="none" strike="noStrike" dirty="0">
                          <a:solidFill>
                            <a:srgbClr val="FFFFFF"/>
                          </a:solidFill>
                          <a:effectLst/>
                          <a:highlight>
                            <a:srgbClr val="00003E"/>
                          </a:highlight>
                          <a:latin typeface="Meiryo" panose="020B0604030504040204" pitchFamily="50" charset="-128"/>
                          <a:ea typeface="Meiryo" panose="020B0604030504040204" pitchFamily="50" charset="-128"/>
                        </a:rPr>
                        <a:t>通常商品</a:t>
                      </a:r>
                    </a:p>
                  </a:txBody>
                  <a:tcPr marL="3106" marR="3106" marT="3106"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ja-JP" altLang="en-US" sz="1000" b="1" i="0" u="none" strike="noStrike" dirty="0">
                          <a:solidFill>
                            <a:srgbClr val="FFFFFF"/>
                          </a:solidFill>
                          <a:effectLst/>
                          <a:highlight>
                            <a:srgbClr val="00003E"/>
                          </a:highlight>
                          <a:latin typeface="Meiryo" panose="020B0604030504040204" pitchFamily="50" charset="-128"/>
                          <a:ea typeface="Meiryo" panose="020B0604030504040204" pitchFamily="50" charset="-128"/>
                        </a:rPr>
                        <a:t>ページ数</a:t>
                      </a:r>
                    </a:p>
                  </a:txBody>
                  <a:tcPr marL="3106" marR="3106" marT="3106"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376281940"/>
                  </a:ext>
                </a:extLst>
              </a:tr>
              <a:tr h="68382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endParaRPr lang="ja-JP" altLang="en-US" sz="1000" b="1" i="0" u="none" strike="noStrike" dirty="0">
                        <a:solidFill>
                          <a:srgbClr val="FFFFFF"/>
                        </a:solidFill>
                        <a:effectLst/>
                        <a:highlight>
                          <a:srgbClr val="AAAAAF"/>
                        </a:highlight>
                        <a:latin typeface="Meiryo"/>
                        <a:ea typeface="Meiryo"/>
                      </a:endParaRPr>
                    </a:p>
                  </a:txBody>
                  <a:tcPr marL="3106" marR="3106" marT="3106"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rtl="0" fontAlgn="ctr"/>
                      <a:r>
                        <a:rPr lang="en-US" altLang="ja-JP" sz="1000" b="1" i="0" u="none" strike="noStrike" dirty="0">
                          <a:solidFill>
                            <a:srgbClr val="0D0D0D"/>
                          </a:solidFill>
                          <a:effectLst/>
                          <a:latin typeface="Meiryo" panose="020B0604030504040204" pitchFamily="50" charset="-128"/>
                          <a:ea typeface="Meiryo" panose="020B0604030504040204" pitchFamily="50" charset="-128"/>
                        </a:rPr>
                        <a:t>LINE NEWS Top Ad</a:t>
                      </a:r>
                      <a:r>
                        <a:rPr lang="ja-JP" altLang="en-US" sz="1000" b="1" i="0" u="none" strike="noStrike" dirty="0">
                          <a:solidFill>
                            <a:srgbClr val="0D0D0D"/>
                          </a:solidFill>
                          <a:effectLst/>
                          <a:latin typeface="Meiryo" panose="020B0604030504040204" pitchFamily="50" charset="-128"/>
                          <a:ea typeface="Meiryo" panose="020B0604030504040204" pitchFamily="50" charset="-128"/>
                        </a:rPr>
                        <a:t>　</a:t>
                      </a:r>
                      <a:r>
                        <a:rPr lang="en-US" altLang="ja-JP" sz="1000" b="1" i="0" u="none" strike="noStrike" dirty="0">
                          <a:solidFill>
                            <a:srgbClr val="0D0D0D"/>
                          </a:solidFill>
                          <a:effectLst/>
                          <a:latin typeface="Meiryo" panose="020B0604030504040204" pitchFamily="50" charset="-128"/>
                          <a:ea typeface="Meiryo" panose="020B0604030504040204" pitchFamily="50" charset="-128"/>
                        </a:rPr>
                        <a:t>SP</a:t>
                      </a:r>
                      <a:endParaRPr lang="ja-JP" altLang="en-US" sz="1000" b="1" i="0" u="none" strike="noStrike" dirty="0">
                        <a:solidFill>
                          <a:srgbClr val="FFFFFF"/>
                        </a:solidFill>
                        <a:effectLst/>
                        <a:highlight>
                          <a:srgbClr val="AAAAAF"/>
                        </a:highlight>
                        <a:latin typeface="Meiryo" panose="020B0604030504040204" pitchFamily="50" charset="-128"/>
                        <a:ea typeface="Meiryo" panose="020B0604030504040204" pitchFamily="50" charset="-128"/>
                      </a:endParaRPr>
                    </a:p>
                  </a:txBody>
                  <a:tcPr marL="55906" marR="3106" marT="3106"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rtl="0" fontAlgn="ctr"/>
                      <a:r>
                        <a:rPr lang="en-US" altLang="ja-JP" sz="1000" b="0" i="0" u="none" strike="noStrike" dirty="0">
                          <a:solidFill>
                            <a:srgbClr val="0D0D0D"/>
                          </a:solidFill>
                          <a:effectLst/>
                          <a:latin typeface="Meiryo"/>
                          <a:ea typeface="Meiryo"/>
                        </a:rPr>
                        <a:t>P</a:t>
                      </a:r>
                      <a:r>
                        <a:rPr lang="en-US" altLang="ja-JP" sz="1000" b="0" i="0" u="none" strike="noStrike">
                          <a:solidFill>
                            <a:srgbClr val="0D0D0D"/>
                          </a:solidFill>
                          <a:effectLst/>
                          <a:latin typeface="Meiryo"/>
                          <a:ea typeface="Meiryo"/>
                        </a:rPr>
                        <a:t>.14</a:t>
                      </a:r>
                      <a:endParaRPr lang="en-US" altLang="ja-JP" sz="1000" b="0" i="0" u="none" strike="noStrike" dirty="0">
                        <a:solidFill>
                          <a:srgbClr val="0D0D0D"/>
                        </a:solidFill>
                        <a:effectLst/>
                        <a:latin typeface="Meiryo"/>
                        <a:ea typeface="Meiryo"/>
                      </a:endParaRPr>
                    </a:p>
                  </a:txBody>
                  <a:tcPr marL="3106" marR="3106" marT="3106"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45062720"/>
                  </a:ext>
                </a:extLst>
              </a:tr>
            </a:tbl>
          </a:graphicData>
        </a:graphic>
      </p:graphicFrame>
      <p:sp>
        <p:nvSpPr>
          <p:cNvPr id="10" name="テキスト ボックス 9">
            <a:extLst>
              <a:ext uri="{FF2B5EF4-FFF2-40B4-BE49-F238E27FC236}">
                <a16:creationId xmlns:a16="http://schemas.microsoft.com/office/drawing/2014/main" id="{98CC2D8F-73A4-CBDB-91E7-7EBF97A0F5E5}"/>
              </a:ext>
            </a:extLst>
          </p:cNvPr>
          <p:cNvSpPr txBox="1"/>
          <p:nvPr/>
        </p:nvSpPr>
        <p:spPr>
          <a:xfrm>
            <a:off x="447648" y="1069716"/>
            <a:ext cx="9577064" cy="276999"/>
          </a:xfrm>
          <a:prstGeom prst="rect">
            <a:avLst/>
          </a:prstGeom>
          <a:noFill/>
        </p:spPr>
        <p:txBody>
          <a:bodyPr wrap="square" lIns="0" tIns="0" rIns="0" bIns="0" rtlCol="0">
            <a:spAutoFit/>
          </a:bodyPr>
          <a:lstStyle/>
          <a:p>
            <a:pPr eaLnBrk="1" fontAlgn="auto" hangingPunct="1">
              <a:spcBef>
                <a:spcPts val="0"/>
              </a:spcBef>
              <a:spcAft>
                <a:spcPts val="0"/>
              </a:spcAft>
              <a:defRPr/>
            </a:pPr>
            <a:r>
              <a:rPr lang="ja-JP" altLang="en-US">
                <a:solidFill>
                  <a:srgbClr val="0D0D0D"/>
                </a:solidFill>
                <a:latin typeface="Meiryo" panose="020B0604030504040204" pitchFamily="34" charset="-128"/>
                <a:ea typeface="Meiryo" panose="020B0604030504040204" pitchFamily="34" charset="-128"/>
              </a:rPr>
              <a:t>この資料に掲載している商品一覧</a:t>
            </a:r>
            <a:endParaRPr lang="en-US" altLang="ja-JP">
              <a:solidFill>
                <a:srgbClr val="0D0D0D"/>
              </a:solidFill>
              <a:latin typeface="Meiryo" panose="020B0604030504040204" pitchFamily="34" charset="-128"/>
              <a:ea typeface="Meiryo" panose="020B0604030504040204" pitchFamily="34" charset="-128"/>
            </a:endParaRPr>
          </a:p>
        </p:txBody>
      </p:sp>
      <p:pic>
        <p:nvPicPr>
          <p:cNvPr id="14" name="図 13">
            <a:extLst>
              <a:ext uri="{FF2B5EF4-FFF2-40B4-BE49-F238E27FC236}">
                <a16:creationId xmlns:a16="http://schemas.microsoft.com/office/drawing/2014/main" id="{E0729BCC-7657-35D6-89DE-F784ED6CD2B1}"/>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252393" y="1690510"/>
            <a:ext cx="288000" cy="520176"/>
          </a:xfrm>
          <a:prstGeom prst="rect">
            <a:avLst/>
          </a:prstGeom>
        </p:spPr>
      </p:pic>
      <p:sp>
        <p:nvSpPr>
          <p:cNvPr id="19" name="テキスト ボックス 18">
            <a:extLst>
              <a:ext uri="{FF2B5EF4-FFF2-40B4-BE49-F238E27FC236}">
                <a16:creationId xmlns:a16="http://schemas.microsoft.com/office/drawing/2014/main" id="{33C7A8F0-4EF1-676B-F3BC-A1D070BFF2E9}"/>
              </a:ext>
            </a:extLst>
          </p:cNvPr>
          <p:cNvSpPr txBox="1"/>
          <p:nvPr/>
        </p:nvSpPr>
        <p:spPr>
          <a:xfrm>
            <a:off x="2120900" y="1806031"/>
            <a:ext cx="1225550" cy="246221"/>
          </a:xfrm>
          <a:prstGeom prst="rect">
            <a:avLst/>
          </a:prstGeom>
          <a:noFill/>
        </p:spPr>
        <p:txBody>
          <a:bodyPr wrap="square" rtlCol="0">
            <a:spAutoFit/>
          </a:bodyPr>
          <a:lstStyle/>
          <a:p>
            <a:pPr eaLnBrk="1" fontAlgn="auto" hangingPunct="1">
              <a:spcBef>
                <a:spcPts val="0"/>
              </a:spcBef>
              <a:spcAft>
                <a:spcPts val="0"/>
              </a:spcAft>
            </a:pPr>
            <a:r>
              <a:rPr lang="ja-JP" altLang="en-US" sz="1000" b="1" dirty="0">
                <a:solidFill>
                  <a:srgbClr val="FFFFFF"/>
                </a:solidFill>
                <a:latin typeface="Calibri" panose="020F0502020204030204"/>
                <a:ea typeface="メイリオ" panose="020B0604030504040204" pitchFamily="50" charset="-128"/>
              </a:rPr>
              <a:t>スマートフォン</a:t>
            </a:r>
          </a:p>
        </p:txBody>
      </p:sp>
    </p:spTree>
    <p:extLst>
      <p:ext uri="{BB962C8B-B14F-4D97-AF65-F5344CB8AC3E}">
        <p14:creationId xmlns:p14="http://schemas.microsoft.com/office/powerpoint/2010/main" val="18746444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FBF616-FF6D-BEA2-AEFC-BE26F9B12583}"/>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3CC3364D-F092-B9E3-EED3-ED61C48AD6DA}"/>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50D6169B-7B26-6AA9-D002-D381CD66ABB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6" name="テキスト プレースホルダー 35">
            <a:extLst>
              <a:ext uri="{FF2B5EF4-FFF2-40B4-BE49-F238E27FC236}">
                <a16:creationId xmlns:a16="http://schemas.microsoft.com/office/drawing/2014/main" id="{835317F5-0236-D0E6-201D-8213FBF6E1DA}"/>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LINE NEWS Top Ad</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SP</a:t>
            </a:r>
            <a:endParaRPr lang="ja-JP" altLang="en-US" sz="2000" dirty="0">
              <a:solidFill>
                <a:srgbClr val="000048"/>
              </a:solidFill>
              <a:highlight>
                <a:srgbClr val="AAAAAF"/>
              </a:highlight>
              <a:latin typeface="Meiryo" panose="020B0604030504040204" pitchFamily="50" charset="-128"/>
              <a:ea typeface="Meiryo" panose="020B0604030504040204" pitchFamily="50" charset="-128"/>
            </a:endParaRPr>
          </a:p>
        </p:txBody>
      </p:sp>
      <p:sp>
        <p:nvSpPr>
          <p:cNvPr id="7" name="角丸四角形 3">
            <a:extLst>
              <a:ext uri="{FF2B5EF4-FFF2-40B4-BE49-F238E27FC236}">
                <a16:creationId xmlns:a16="http://schemas.microsoft.com/office/drawing/2014/main" id="{EF05F99E-D94B-ED09-1102-B9E53C3BD34F}"/>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3E"/>
                </a:solidFill>
                <a:effectLst/>
                <a:uLnTx/>
                <a:uFillTx/>
                <a:latin typeface="Meiryo" panose="020B0604030504040204" pitchFamily="34" charset="-128"/>
                <a:ea typeface="Meiryo" panose="020B0604030504040204" pitchFamily="34" charset="-128"/>
              </a:rPr>
              <a:t>商品イメージ</a:t>
            </a:r>
          </a:p>
        </p:txBody>
      </p:sp>
      <p:sp>
        <p:nvSpPr>
          <p:cNvPr id="11" name="角丸四角形 47">
            <a:extLst>
              <a:ext uri="{FF2B5EF4-FFF2-40B4-BE49-F238E27FC236}">
                <a16:creationId xmlns:a16="http://schemas.microsoft.com/office/drawing/2014/main" id="{C10DB8CA-A86A-FD07-2B2D-9D6AA82F6F67}"/>
              </a:ext>
            </a:extLst>
          </p:cNvPr>
          <p:cNvSpPr/>
          <p:nvPr/>
        </p:nvSpPr>
        <p:spPr>
          <a:xfrm>
            <a:off x="6741424" y="1006329"/>
            <a:ext cx="3239028" cy="399529"/>
          </a:xfrm>
          <a:prstGeom prst="roundRect">
            <a:avLst>
              <a:gd name="adj" fmla="val 50000"/>
            </a:avLst>
          </a:prstGeom>
          <a:solidFill>
            <a:schemeClr val="bg1"/>
          </a:solidFill>
          <a:ln w="12700">
            <a:solidFill>
              <a:srgbClr val="00003E"/>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u="none" strike="noStrike" kern="1200" cap="none" spc="600" normalizeH="0" baseline="0" noProof="0">
                <a:ln>
                  <a:noFill/>
                </a:ln>
                <a:solidFill>
                  <a:srgbClr val="0D0D0D"/>
                </a:solidFill>
                <a:effectLst/>
                <a:uLnTx/>
                <a:uFillTx/>
                <a:latin typeface="Meiryo" panose="020B0604030504040204" pitchFamily="34" charset="-128"/>
                <a:ea typeface="Meiryo" panose="020B0604030504040204" pitchFamily="34" charset="-128"/>
              </a:rPr>
              <a:t>APP</a:t>
            </a:r>
            <a:endParaRPr kumimoji="1" lang="ja-JP" altLang="en-US" sz="1400" b="1" i="0" u="none" strike="noStrike" kern="1200" cap="none" spc="600" normalizeH="0" baseline="0" noProof="0">
              <a:ln>
                <a:noFill/>
              </a:ln>
              <a:solidFill>
                <a:srgbClr val="0D0D0D"/>
              </a:solidFill>
              <a:effectLst/>
              <a:uLnTx/>
              <a:uFillTx/>
              <a:latin typeface="Meiryo" panose="020B0604030504040204" pitchFamily="34" charset="-128"/>
              <a:ea typeface="Meiryo" panose="020B0604030504040204" pitchFamily="34" charset="-128"/>
            </a:endParaRPr>
          </a:p>
        </p:txBody>
      </p:sp>
      <p:sp>
        <p:nvSpPr>
          <p:cNvPr id="15" name="正方形/長方形 14">
            <a:extLst>
              <a:ext uri="{FF2B5EF4-FFF2-40B4-BE49-F238E27FC236}">
                <a16:creationId xmlns:a16="http://schemas.microsoft.com/office/drawing/2014/main" id="{3D8E057E-6617-EFC5-DC33-2913CCE2F4CE}"/>
              </a:ext>
            </a:extLst>
          </p:cNvPr>
          <p:cNvSpPr/>
          <p:nvPr/>
        </p:nvSpPr>
        <p:spPr>
          <a:xfrm>
            <a:off x="434975" y="6013853"/>
            <a:ext cx="4543231" cy="215444"/>
          </a:xfrm>
          <a:prstGeom prst="rect">
            <a:avLst/>
          </a:prstGeom>
        </p:spPr>
        <p:txBody>
          <a:bodyPr wrap="none" lIns="91440" tIns="45720" rIns="91440" bIns="45720" anchor="t">
            <a:spAutoFit/>
          </a:bodyPr>
          <a:lstStyle/>
          <a:p>
            <a:pPr eaLnBrk="1" fontAlgn="auto" hangingPunct="1">
              <a:spcBef>
                <a:spcPts val="0"/>
              </a:spcBef>
              <a:spcAft>
                <a:spcPts val="0"/>
              </a:spcAft>
              <a:defRPr/>
            </a:pPr>
            <a:r>
              <a:rPr kumimoji="0" lang="ja-JP" altLang="en-US" sz="800" kern="0" dirty="0">
                <a:solidFill>
                  <a:srgbClr val="0D0D0D"/>
                </a:solidFill>
                <a:latin typeface="Meiryo"/>
                <a:ea typeface="Meiryo"/>
              </a:rPr>
              <a:t>・入稿規定（</a:t>
            </a:r>
            <a:r>
              <a:rPr kumimoji="0" lang="en-US" altLang="ja-JP" sz="800" kern="0" dirty="0">
                <a:solidFill>
                  <a:srgbClr val="0D0D0D"/>
                </a:solidFill>
                <a:latin typeface="Meiryo"/>
                <a:ea typeface="Meiryo"/>
              </a:rPr>
              <a:t>web</a:t>
            </a:r>
            <a:r>
              <a:rPr kumimoji="0" lang="ja-JP" altLang="en-US" sz="800" kern="0" dirty="0">
                <a:solidFill>
                  <a:srgbClr val="0D0D0D"/>
                </a:solidFill>
                <a:latin typeface="Meiryo"/>
                <a:ea typeface="Meiryo"/>
              </a:rPr>
              <a:t>）：</a:t>
            </a:r>
            <a:r>
              <a:rPr kumimoji="0" lang="ja-JP" altLang="en-US" sz="800" kern="0" dirty="0">
                <a:solidFill>
                  <a:srgbClr val="0D0D0D"/>
                </a:solidFill>
                <a:latin typeface="Meiryo"/>
                <a:ea typeface="Meiryo"/>
                <a:hlinkClick r:id="rId3"/>
              </a:rPr>
              <a:t>https://ads-help.yahoo-net.jp/s/article/H000044930?language=ja</a:t>
            </a:r>
            <a:endParaRPr lang="en-US" altLang="ja-JP" sz="800" kern="0" dirty="0">
              <a:solidFill>
                <a:srgbClr val="0D0D0D"/>
              </a:solidFill>
              <a:latin typeface="Meiryo UI"/>
              <a:ea typeface="Meiryo UI"/>
            </a:endParaRPr>
          </a:p>
        </p:txBody>
      </p:sp>
      <p:sp>
        <p:nvSpPr>
          <p:cNvPr id="16" name="正方形/長方形 15">
            <a:extLst>
              <a:ext uri="{FF2B5EF4-FFF2-40B4-BE49-F238E27FC236}">
                <a16:creationId xmlns:a16="http://schemas.microsoft.com/office/drawing/2014/main" id="{A388E5E4-8C34-7ED8-BC2F-2A7DBEBC41E7}"/>
              </a:ext>
            </a:extLst>
          </p:cNvPr>
          <p:cNvSpPr/>
          <p:nvPr/>
        </p:nvSpPr>
        <p:spPr>
          <a:xfrm>
            <a:off x="8404158" y="6121575"/>
            <a:ext cx="3152589" cy="138499"/>
          </a:xfrm>
          <a:prstGeom prst="rect">
            <a:avLst/>
          </a:prstGeom>
        </p:spPr>
        <p:txBody>
          <a:bodyPr wrap="none" lIns="0" tIns="0" rIns="0" bIns="0">
            <a:spAutoFit/>
          </a:bodyPr>
          <a:lstStyle/>
          <a:p>
            <a:pPr algn="r" eaLnBrk="1" fontAlgn="auto" hangingPunct="1">
              <a:spcBef>
                <a:spcPts val="0"/>
              </a:spcBef>
              <a:spcAft>
                <a:spcPts val="0"/>
              </a:spcAft>
              <a:defRPr/>
            </a:pPr>
            <a:r>
              <a:rPr lang="en-US" altLang="ja-JP" sz="900" dirty="0">
                <a:solidFill>
                  <a:srgbClr val="0D0D0D"/>
                </a:solidFill>
                <a:latin typeface="Meiryo" panose="020B0604030504040204" pitchFamily="34" charset="-128"/>
                <a:ea typeface="Meiryo" panose="020B0604030504040204" pitchFamily="34" charset="-128"/>
              </a:rPr>
              <a:t>※</a:t>
            </a:r>
            <a:r>
              <a:rPr lang="ja-JP" altLang="en-US" sz="900" dirty="0">
                <a:solidFill>
                  <a:srgbClr val="0D0D0D"/>
                </a:solidFill>
                <a:latin typeface="Meiryo" panose="020B0604030504040204" pitchFamily="34" charset="-128"/>
                <a:ea typeface="Meiryo" panose="020B0604030504040204" pitchFamily="34" charset="-128"/>
              </a:rPr>
              <a:t>コンテンツページは予告なく変更されることがあります。</a:t>
            </a:r>
          </a:p>
        </p:txBody>
      </p:sp>
      <p:sp>
        <p:nvSpPr>
          <p:cNvPr id="33" name="角丸四角形 37">
            <a:extLst>
              <a:ext uri="{FF2B5EF4-FFF2-40B4-BE49-F238E27FC236}">
                <a16:creationId xmlns:a16="http://schemas.microsoft.com/office/drawing/2014/main" id="{9D90DEB0-4554-5474-C67D-2A3CE17C64ED}"/>
              </a:ext>
            </a:extLst>
          </p:cNvPr>
          <p:cNvSpPr/>
          <p:nvPr/>
        </p:nvSpPr>
        <p:spPr>
          <a:xfrm>
            <a:off x="1700278" y="924409"/>
            <a:ext cx="4224272" cy="504000"/>
          </a:xfrm>
          <a:prstGeom prst="roundRect">
            <a:avLst>
              <a:gd name="adj" fmla="val 8489"/>
            </a:avLst>
          </a:prstGeom>
          <a:solidFill>
            <a:srgbClr val="000048">
              <a:alpha val="40000"/>
            </a:srgbClr>
          </a:solidFill>
          <a:ln w="25400" cap="flat" cmpd="sng" algn="ctr">
            <a:noFill/>
            <a:prstDash val="solid"/>
            <a:miter lim="800000"/>
          </a:ln>
          <a:effectLst/>
        </p:spPr>
        <p:txBody>
          <a:bodyPr rot="0" spcFirstLastPara="0" vertOverflow="overflow" horzOverflow="overflow" vert="horz" wrap="none" lIns="0" tIns="46800" rIns="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200" b="1" kern="0" dirty="0">
                <a:solidFill>
                  <a:srgbClr val="FFFFFF">
                    <a:lumMod val="95000"/>
                  </a:srgbClr>
                </a:solidFill>
                <a:latin typeface="メイリオ" panose="020B0604030504040204" pitchFamily="50" charset="-128"/>
                <a:ea typeface="メイリオ" panose="020B0604030504040204" pitchFamily="50" charset="-128"/>
                <a:cs typeface="Segoe UI" panose="020B0502040204020203" pitchFamily="34" charset="0"/>
              </a:rPr>
              <a:t>バナー</a:t>
            </a:r>
            <a:r>
              <a:rPr kumimoji="0" lang="en-US" altLang="ja-JP" sz="1200" b="1" kern="0" dirty="0">
                <a:solidFill>
                  <a:srgbClr val="FFFFFF">
                    <a:lumMod val="95000"/>
                  </a:srgbClr>
                </a:solidFill>
                <a:latin typeface="メイリオ" panose="020B0604030504040204" pitchFamily="50" charset="-128"/>
                <a:ea typeface="メイリオ" panose="020B0604030504040204" pitchFamily="50" charset="-128"/>
                <a:cs typeface="Segoe UI" panose="020B0502040204020203" pitchFamily="34" charset="0"/>
              </a:rPr>
              <a:t>/</a:t>
            </a:r>
            <a:r>
              <a:rPr kumimoji="0" lang="ja-JP" altLang="en-US" sz="1200" b="1" kern="0" dirty="0">
                <a:solidFill>
                  <a:srgbClr val="FFFFFF">
                    <a:lumMod val="95000"/>
                  </a:srgbClr>
                </a:solidFill>
                <a:latin typeface="メイリオ" panose="020B0604030504040204" pitchFamily="50" charset="-128"/>
                <a:ea typeface="メイリオ" panose="020B0604030504040204" pitchFamily="50" charset="-128"/>
                <a:cs typeface="Segoe UI" panose="020B0502040204020203" pitchFamily="34" charset="0"/>
              </a:rPr>
              <a:t>画像</a:t>
            </a:r>
            <a:r>
              <a:rPr kumimoji="0" lang="en-US" altLang="ja-JP" sz="1200" b="1" kern="0" dirty="0">
                <a:solidFill>
                  <a:srgbClr val="FFFFFF">
                    <a:lumMod val="95000"/>
                  </a:srgbClr>
                </a:solidFill>
                <a:latin typeface="メイリオ" panose="020B0604030504040204" pitchFamily="50" charset="-128"/>
                <a:ea typeface="メイリオ" panose="020B0604030504040204" pitchFamily="50" charset="-128"/>
                <a:cs typeface="Segoe UI" panose="020B0502040204020203" pitchFamily="34" charset="0"/>
              </a:rPr>
              <a:t>/16</a:t>
            </a:r>
            <a:r>
              <a:rPr kumimoji="0" lang="ja-JP" altLang="en-US" sz="1200" b="1" kern="0" dirty="0">
                <a:solidFill>
                  <a:srgbClr val="FFFFFF">
                    <a:lumMod val="95000"/>
                  </a:srgbClr>
                </a:solidFill>
                <a:latin typeface="メイリオ" panose="020B0604030504040204" pitchFamily="50" charset="-128"/>
                <a:ea typeface="メイリオ" panose="020B0604030504040204" pitchFamily="50" charset="-128"/>
                <a:cs typeface="Segoe UI" panose="020B0502040204020203" pitchFamily="34" charset="0"/>
              </a:rPr>
              <a:t>：</a:t>
            </a:r>
            <a:r>
              <a:rPr kumimoji="0" lang="en-US" altLang="ja-JP" sz="1200" b="1" kern="0" dirty="0">
                <a:solidFill>
                  <a:srgbClr val="FFFFFF">
                    <a:lumMod val="95000"/>
                  </a:srgbClr>
                </a:solidFill>
                <a:latin typeface="メイリオ" panose="020B0604030504040204" pitchFamily="50" charset="-128"/>
                <a:ea typeface="メイリオ" panose="020B0604030504040204" pitchFamily="50" charset="-128"/>
                <a:cs typeface="Segoe UI" panose="020B0502040204020203" pitchFamily="34" charset="0"/>
              </a:rPr>
              <a:t>9</a:t>
            </a:r>
          </a:p>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200" b="1" kern="0" dirty="0">
                <a:solidFill>
                  <a:srgbClr val="FFFFFF">
                    <a:lumMod val="95000"/>
                  </a:srgbClr>
                </a:solidFill>
                <a:latin typeface="メイリオ" panose="020B0604030504040204" pitchFamily="50" charset="-128"/>
                <a:ea typeface="メイリオ" panose="020B0604030504040204" pitchFamily="50" charset="-128"/>
                <a:cs typeface="Segoe UI" panose="020B0502040204020203" pitchFamily="34" charset="0"/>
              </a:rPr>
              <a:t>バナー</a:t>
            </a:r>
            <a:r>
              <a:rPr kumimoji="0" lang="en-US" altLang="ja-JP" sz="1200" b="1" kern="0" dirty="0">
                <a:solidFill>
                  <a:srgbClr val="FFFFFF">
                    <a:lumMod val="95000"/>
                  </a:srgbClr>
                </a:solidFill>
                <a:latin typeface="メイリオ" panose="020B0604030504040204" pitchFamily="50" charset="-128"/>
                <a:ea typeface="メイリオ" panose="020B0604030504040204" pitchFamily="50" charset="-128"/>
                <a:cs typeface="Segoe UI" panose="020B0502040204020203" pitchFamily="34" charset="0"/>
              </a:rPr>
              <a:t>/</a:t>
            </a:r>
            <a:r>
              <a:rPr kumimoji="0" lang="ja-JP" altLang="en-US" sz="1200" b="1" kern="0" dirty="0">
                <a:solidFill>
                  <a:srgbClr val="FFFFFF">
                    <a:lumMod val="95000"/>
                  </a:srgbClr>
                </a:solidFill>
                <a:latin typeface="メイリオ" panose="020B0604030504040204" pitchFamily="50" charset="-128"/>
                <a:ea typeface="メイリオ" panose="020B0604030504040204" pitchFamily="50" charset="-128"/>
                <a:cs typeface="Segoe UI" panose="020B0502040204020203" pitchFamily="34" charset="0"/>
              </a:rPr>
              <a:t>動画</a:t>
            </a:r>
            <a:r>
              <a:rPr kumimoji="0" lang="en-US" altLang="ja-JP" sz="1200" b="1" kern="0" dirty="0">
                <a:solidFill>
                  <a:srgbClr val="FFFFFF">
                    <a:lumMod val="95000"/>
                  </a:srgbClr>
                </a:solidFill>
                <a:latin typeface="メイリオ" panose="020B0604030504040204" pitchFamily="50" charset="-128"/>
                <a:ea typeface="メイリオ" panose="020B0604030504040204" pitchFamily="50" charset="-128"/>
                <a:cs typeface="Segoe UI" panose="020B0502040204020203" pitchFamily="34" charset="0"/>
              </a:rPr>
              <a:t>/16</a:t>
            </a:r>
            <a:r>
              <a:rPr kumimoji="0" lang="ja-JP" altLang="en-US" sz="1200" b="1" kern="0" dirty="0">
                <a:solidFill>
                  <a:srgbClr val="FFFFFF">
                    <a:lumMod val="95000"/>
                  </a:srgbClr>
                </a:solidFill>
                <a:latin typeface="メイリオ" panose="020B0604030504040204" pitchFamily="50" charset="-128"/>
                <a:ea typeface="メイリオ" panose="020B0604030504040204" pitchFamily="50" charset="-128"/>
                <a:cs typeface="Segoe UI" panose="020B0502040204020203" pitchFamily="34" charset="0"/>
              </a:rPr>
              <a:t>：</a:t>
            </a:r>
            <a:r>
              <a:rPr kumimoji="0" lang="en-US" altLang="ja-JP" sz="1200" b="1" kern="0" dirty="0">
                <a:solidFill>
                  <a:srgbClr val="FFFFFF">
                    <a:lumMod val="95000"/>
                  </a:srgbClr>
                </a:solidFill>
                <a:latin typeface="メイリオ" panose="020B0604030504040204" pitchFamily="50" charset="-128"/>
                <a:ea typeface="メイリオ" panose="020B0604030504040204" pitchFamily="50" charset="-128"/>
                <a:cs typeface="Segoe UI" panose="020B0502040204020203" pitchFamily="34" charset="0"/>
              </a:rPr>
              <a:t>9</a:t>
            </a:r>
          </a:p>
        </p:txBody>
      </p:sp>
      <p:sp>
        <p:nvSpPr>
          <p:cNvPr id="34" name="円/楕円 38">
            <a:extLst>
              <a:ext uri="{FF2B5EF4-FFF2-40B4-BE49-F238E27FC236}">
                <a16:creationId xmlns:a16="http://schemas.microsoft.com/office/drawing/2014/main" id="{A2741724-055F-7185-BB83-81129C13F986}"/>
              </a:ext>
            </a:extLst>
          </p:cNvPr>
          <p:cNvSpPr>
            <a:spLocks noChangeAspect="1"/>
          </p:cNvSpPr>
          <p:nvPr/>
        </p:nvSpPr>
        <p:spPr>
          <a:xfrm>
            <a:off x="1313843" y="903682"/>
            <a:ext cx="504000" cy="504000"/>
          </a:xfrm>
          <a:prstGeom prst="ellipse">
            <a:avLst/>
          </a:prstGeom>
          <a:solidFill>
            <a:srgbClr val="000048"/>
          </a:solidFill>
          <a:ln w="9525" cap="flat" cmpd="sng" algn="ctr">
            <a:noFill/>
            <a:prstDash val="solid"/>
            <a:miter lim="800000"/>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18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rPr>
              <a:t>A</a:t>
            </a:r>
            <a:endParaRPr kumimoji="0" lang="ja-JP" altLang="en-US" sz="1800" b="1" i="0" u="none" strike="noStrike" kern="0" cap="none" spc="0" normalizeH="0" baseline="0" noProof="0" dirty="0">
              <a:ln>
                <a:noFill/>
              </a:ln>
              <a:solidFill>
                <a:srgbClr val="FFFFFF"/>
              </a:solidFill>
              <a:effectLst/>
              <a:uLnTx/>
              <a:uFillTx/>
              <a:latin typeface="Meiryo" panose="020B0604030504040204" pitchFamily="34" charset="-128"/>
              <a:ea typeface="メイリオ" panose="020B0604030504040204" pitchFamily="50" charset="-128"/>
              <a:cs typeface="Segoe UI" panose="020B0502040204020203" pitchFamily="34" charset="0"/>
            </a:endParaRPr>
          </a:p>
        </p:txBody>
      </p:sp>
      <p:sp>
        <p:nvSpPr>
          <p:cNvPr id="2" name="テキスト ボックス 1">
            <a:extLst>
              <a:ext uri="{FF2B5EF4-FFF2-40B4-BE49-F238E27FC236}">
                <a16:creationId xmlns:a16="http://schemas.microsoft.com/office/drawing/2014/main" id="{D8B88D92-DA80-7C0D-3050-0684044259B6}"/>
              </a:ext>
            </a:extLst>
          </p:cNvPr>
          <p:cNvSpPr txBox="1"/>
          <p:nvPr/>
        </p:nvSpPr>
        <p:spPr>
          <a:xfrm>
            <a:off x="1565843" y="1643464"/>
            <a:ext cx="6743747" cy="153888"/>
          </a:xfrm>
          <a:prstGeom prst="rect">
            <a:avLst/>
          </a:prstGeom>
          <a:noFill/>
        </p:spPr>
        <p:txBody>
          <a:bodyPr wrap="square" lIns="0" tIns="0" rIns="0" bIns="0" rtlCol="0" anchor="t">
            <a:spAutoFit/>
          </a:bodyPr>
          <a:lstStyle/>
          <a:p>
            <a:pPr eaLnBrk="1" fontAlgn="auto" hangingPunct="1">
              <a:spcBef>
                <a:spcPts val="0"/>
              </a:spcBef>
              <a:spcAft>
                <a:spcPts val="0"/>
              </a:spcAft>
              <a:defRPr/>
            </a:pPr>
            <a:r>
              <a:rPr lang="en-US" altLang="ja-JP" sz="1000" dirty="0">
                <a:solidFill>
                  <a:srgbClr val="002AFF"/>
                </a:solidFill>
                <a:latin typeface="Meiryo"/>
                <a:ea typeface="Meiryo"/>
              </a:rPr>
              <a:t>※ </a:t>
            </a:r>
            <a:r>
              <a:rPr lang="ja-JP" altLang="en-US" sz="1000" dirty="0">
                <a:solidFill>
                  <a:srgbClr val="002AFF"/>
                </a:solidFill>
                <a:latin typeface="Meiryo"/>
                <a:ea typeface="Meiryo"/>
              </a:rPr>
              <a:t>タップ後の挙動は「スマートフォン動画広告タップ後の挙動」のページをご参照ください。</a:t>
            </a:r>
          </a:p>
        </p:txBody>
      </p:sp>
      <p:pic>
        <p:nvPicPr>
          <p:cNvPr id="44" name="図 43">
            <a:extLst>
              <a:ext uri="{FF2B5EF4-FFF2-40B4-BE49-F238E27FC236}">
                <a16:creationId xmlns:a16="http://schemas.microsoft.com/office/drawing/2014/main" id="{B1586428-12D2-EC12-87B0-E1BB786EA002}"/>
              </a:ext>
            </a:extLst>
          </p:cNvPr>
          <p:cNvPicPr>
            <a:picLocks noChangeAspect="1"/>
          </p:cNvPicPr>
          <p:nvPr/>
        </p:nvPicPr>
        <p:blipFill>
          <a:blip r:embed="rId4"/>
          <a:stretch>
            <a:fillRect/>
          </a:stretch>
        </p:blipFill>
        <p:spPr>
          <a:xfrm>
            <a:off x="4626736" y="1894959"/>
            <a:ext cx="2938527" cy="4145639"/>
          </a:xfrm>
          <a:prstGeom prst="rect">
            <a:avLst/>
          </a:prstGeom>
        </p:spPr>
      </p:pic>
    </p:spTree>
    <p:extLst>
      <p:ext uri="{BB962C8B-B14F-4D97-AF65-F5344CB8AC3E}">
        <p14:creationId xmlns:p14="http://schemas.microsoft.com/office/powerpoint/2010/main" val="3302852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F23D14-E27E-401B-BE89-BA20B5D47C59}"/>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EB86CF47-BB94-137E-1639-90303FC7D1C0}"/>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7C843D19-3276-0834-4C8E-B095B9A5CB15}"/>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6" name="角丸四角形 3">
            <a:extLst>
              <a:ext uri="{FF2B5EF4-FFF2-40B4-BE49-F238E27FC236}">
                <a16:creationId xmlns:a16="http://schemas.microsoft.com/office/drawing/2014/main" id="{4898613D-5625-17ED-DDDE-7DA0E4DD57AA}"/>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48"/>
                </a:solidFill>
                <a:effectLst/>
                <a:uLnTx/>
                <a:uFillTx/>
                <a:latin typeface="Meiryo" panose="020B0604030504040204" pitchFamily="34" charset="-128"/>
                <a:ea typeface="Meiryo" panose="020B0604030504040204" pitchFamily="34" charset="-128"/>
                <a:cs typeface="+mn-cs"/>
              </a:rPr>
              <a:t>挙動説明</a:t>
            </a:r>
          </a:p>
        </p:txBody>
      </p:sp>
      <p:sp>
        <p:nvSpPr>
          <p:cNvPr id="7" name="テキスト プレースホルダー 21">
            <a:extLst>
              <a:ext uri="{FF2B5EF4-FFF2-40B4-BE49-F238E27FC236}">
                <a16:creationId xmlns:a16="http://schemas.microsoft.com/office/drawing/2014/main" id="{C934C27F-965C-E0B8-47DE-8C51821153E6}"/>
              </a:ext>
            </a:extLst>
          </p:cNvPr>
          <p:cNvSpPr>
            <a:spLocks noGrp="1"/>
          </p:cNvSpPr>
          <p:nvPr>
            <p:ph type="body" sz="quarter" idx="10"/>
          </p:nvPr>
        </p:nvSpPr>
        <p:spPr>
          <a:xfrm>
            <a:off x="3383211" y="279947"/>
            <a:ext cx="5089438" cy="338956"/>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2000" b="1" i="0" u="none" strike="noStrike" kern="1200" cap="none" spc="0" normalizeH="0" baseline="0" noProof="0">
                <a:ln>
                  <a:noFill/>
                </a:ln>
                <a:solidFill>
                  <a:srgbClr val="000048"/>
                </a:solidFill>
                <a:effectLst/>
                <a:uLnTx/>
                <a:uFillTx/>
                <a:latin typeface="Meiryo" panose="020B0604030504040204" pitchFamily="34" charset="-128"/>
                <a:ea typeface="Meiryo" panose="020B0604030504040204" pitchFamily="34" charset="-128"/>
              </a:rPr>
              <a:t>スマートフォン動画広告タップ後の挙動</a:t>
            </a:r>
          </a:p>
        </p:txBody>
      </p:sp>
      <p:sp>
        <p:nvSpPr>
          <p:cNvPr id="9" name="片側の 2 つの角を丸めた四角形 18">
            <a:extLst>
              <a:ext uri="{FF2B5EF4-FFF2-40B4-BE49-F238E27FC236}">
                <a16:creationId xmlns:a16="http://schemas.microsoft.com/office/drawing/2014/main" id="{5932CAC8-5B89-8F33-3982-A286C96B2016}"/>
              </a:ext>
            </a:extLst>
          </p:cNvPr>
          <p:cNvSpPr/>
          <p:nvPr/>
        </p:nvSpPr>
        <p:spPr>
          <a:xfrm>
            <a:off x="3383211" y="1170466"/>
            <a:ext cx="5452347" cy="595851"/>
          </a:xfrm>
          <a:prstGeom prst="round2SameRect">
            <a:avLst>
              <a:gd name="adj1" fmla="val 20214"/>
              <a:gd name="adj2" fmla="val 0"/>
            </a:avLst>
          </a:prstGeom>
          <a:solidFill>
            <a:srgbClr val="000048"/>
          </a:solidFill>
          <a:ln w="25400" cap="flat" cmpd="sng" algn="ctr">
            <a:noFill/>
            <a:prstDash val="solid"/>
          </a:ln>
          <a:effectLst/>
        </p:spPr>
        <p:txBody>
          <a:bodyPr tIns="0"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6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mn-cs"/>
              </a:rPr>
              <a:t>動画をフルスクリーンで再生する</a:t>
            </a:r>
            <a:r>
              <a:rPr kumimoji="0" lang="en-US" altLang="ja-JP" sz="1600" b="1" i="0" u="none" strike="noStrike" kern="0" cap="none" spc="0" normalizeH="0" baseline="0" noProof="0">
                <a:ln>
                  <a:noFill/>
                </a:ln>
                <a:solidFill>
                  <a:srgbClr val="FFFFFF"/>
                </a:solidFill>
                <a:effectLst/>
                <a:uLnTx/>
                <a:uFillTx/>
                <a:latin typeface="Meiryo" panose="020B0604030504040204" pitchFamily="34" charset="-128"/>
                <a:ea typeface="Meiryo" panose="020B0604030504040204" pitchFamily="34" charset="-128"/>
                <a:cs typeface="+mn-cs"/>
              </a:rPr>
              <a:t> (for view)</a:t>
            </a:r>
          </a:p>
        </p:txBody>
      </p:sp>
      <p:sp>
        <p:nvSpPr>
          <p:cNvPr id="10" name="片側の 2 つの角を丸めた四角形 19">
            <a:extLst>
              <a:ext uri="{FF2B5EF4-FFF2-40B4-BE49-F238E27FC236}">
                <a16:creationId xmlns:a16="http://schemas.microsoft.com/office/drawing/2014/main" id="{29F53F03-4E4B-E355-E616-26E627DA2D68}"/>
              </a:ext>
            </a:extLst>
          </p:cNvPr>
          <p:cNvSpPr/>
          <p:nvPr/>
        </p:nvSpPr>
        <p:spPr>
          <a:xfrm>
            <a:off x="3383378" y="1170466"/>
            <a:ext cx="5452347" cy="4274776"/>
          </a:xfrm>
          <a:prstGeom prst="round2SameRect">
            <a:avLst>
              <a:gd name="adj1" fmla="val 4527"/>
              <a:gd name="adj2" fmla="val 0"/>
            </a:avLst>
          </a:prstGeom>
          <a:noFill/>
          <a:ln w="3175" cap="flat" cmpd="sng" algn="ctr">
            <a:solidFill>
              <a:srgbClr val="00003E"/>
            </a:solidFill>
            <a:prstDash val="solid"/>
          </a:ln>
          <a:effectLst/>
        </p:spPr>
        <p:txBody>
          <a:bodyPr b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altLang="ja-JP" sz="2000" b="0" i="0" u="none" strike="noStrike" kern="0" cap="none" spc="0" normalizeH="0" baseline="0" noProof="0">
              <a:ln>
                <a:noFill/>
              </a:ln>
              <a:solidFill>
                <a:srgbClr val="FFFFFF"/>
              </a:solidFill>
              <a:effectLst/>
              <a:uLnTx/>
              <a:uFillTx/>
              <a:latin typeface="メイリオ"/>
              <a:ea typeface="メイリオ"/>
              <a:cs typeface="+mn-cs"/>
            </a:endParaRPr>
          </a:p>
        </p:txBody>
      </p:sp>
      <p:sp>
        <p:nvSpPr>
          <p:cNvPr id="20" name="テキスト ボックス 19">
            <a:extLst>
              <a:ext uri="{FF2B5EF4-FFF2-40B4-BE49-F238E27FC236}">
                <a16:creationId xmlns:a16="http://schemas.microsoft.com/office/drawing/2014/main" id="{FE29547F-C74B-D4A0-6BE0-C329BAE63C7E}"/>
              </a:ext>
            </a:extLst>
          </p:cNvPr>
          <p:cNvSpPr txBox="1"/>
          <p:nvPr/>
        </p:nvSpPr>
        <p:spPr>
          <a:xfrm>
            <a:off x="6492435" y="2986340"/>
            <a:ext cx="2009132" cy="95410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rPr>
              <a:t>バナーをタップすると</a:t>
            </a:r>
            <a:endParaRPr kumimoji="1" lang="en-US" altLang="ja-JP" sz="1400" b="0" i="0" u="none" strike="noStrike" kern="120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dirty="0">
                <a:ln>
                  <a:noFill/>
                </a:ln>
                <a:solidFill>
                  <a:srgbClr val="000000"/>
                </a:solidFill>
                <a:effectLst/>
                <a:uLnTx/>
                <a:uFillTx/>
                <a:latin typeface="Calibri" panose="020F0502020204030204"/>
                <a:ea typeface="メイリオ" panose="020B0604030504040204" pitchFamily="50" charset="-128"/>
                <a:cs typeface="+mn-cs"/>
              </a:rPr>
              <a:t>フルスクリーンの動画プレイヤーで動画が再生される</a:t>
            </a:r>
          </a:p>
        </p:txBody>
      </p:sp>
      <p:sp>
        <p:nvSpPr>
          <p:cNvPr id="31" name="正方形/長方形 30">
            <a:extLst>
              <a:ext uri="{FF2B5EF4-FFF2-40B4-BE49-F238E27FC236}">
                <a16:creationId xmlns:a16="http://schemas.microsoft.com/office/drawing/2014/main" id="{C6783A95-7B3C-4678-94AE-DD787014697F}"/>
              </a:ext>
            </a:extLst>
          </p:cNvPr>
          <p:cNvSpPr/>
          <p:nvPr/>
        </p:nvSpPr>
        <p:spPr>
          <a:xfrm>
            <a:off x="8054893" y="5996806"/>
            <a:ext cx="3116238" cy="138499"/>
          </a:xfrm>
          <a:prstGeom prst="rect">
            <a:avLst/>
          </a:prstGeom>
        </p:spPr>
        <p:txBody>
          <a:bodyPr wrap="none" lIns="0" tIns="0" rIns="0" bIns="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コンテンツページは予告なく変更されることがあります。</a:t>
            </a:r>
          </a:p>
        </p:txBody>
      </p:sp>
      <p:pic>
        <p:nvPicPr>
          <p:cNvPr id="2" name="図 1">
            <a:extLst>
              <a:ext uri="{FF2B5EF4-FFF2-40B4-BE49-F238E27FC236}">
                <a16:creationId xmlns:a16="http://schemas.microsoft.com/office/drawing/2014/main" id="{9B155F58-55B1-66A8-D583-7684B36AD3BA}"/>
              </a:ext>
            </a:extLst>
          </p:cNvPr>
          <p:cNvPicPr>
            <a:picLocks noChangeAspect="1"/>
          </p:cNvPicPr>
          <p:nvPr/>
        </p:nvPicPr>
        <p:blipFill>
          <a:blip r:embed="rId3"/>
          <a:stretch>
            <a:fillRect/>
          </a:stretch>
        </p:blipFill>
        <p:spPr>
          <a:xfrm>
            <a:off x="3694698" y="1997825"/>
            <a:ext cx="1492860" cy="2106109"/>
          </a:xfrm>
          <a:prstGeom prst="rect">
            <a:avLst/>
          </a:prstGeom>
        </p:spPr>
      </p:pic>
      <p:pic>
        <p:nvPicPr>
          <p:cNvPr id="124" name="図 123">
            <a:extLst>
              <a:ext uri="{FF2B5EF4-FFF2-40B4-BE49-F238E27FC236}">
                <a16:creationId xmlns:a16="http://schemas.microsoft.com/office/drawing/2014/main" id="{1CD5F466-3D10-65CF-3C1D-992569553B48}"/>
              </a:ext>
            </a:extLst>
          </p:cNvPr>
          <p:cNvPicPr>
            <a:picLocks noChangeAspect="1"/>
          </p:cNvPicPr>
          <p:nvPr/>
        </p:nvPicPr>
        <p:blipFill>
          <a:blip r:embed="rId4"/>
          <a:stretch>
            <a:fillRect/>
          </a:stretch>
        </p:blipFill>
        <p:spPr>
          <a:xfrm>
            <a:off x="4854653" y="2181506"/>
            <a:ext cx="1510367" cy="3132000"/>
          </a:xfrm>
          <a:prstGeom prst="rect">
            <a:avLst/>
          </a:prstGeom>
        </p:spPr>
      </p:pic>
    </p:spTree>
    <p:extLst>
      <p:ext uri="{BB962C8B-B14F-4D97-AF65-F5344CB8AC3E}">
        <p14:creationId xmlns:p14="http://schemas.microsoft.com/office/powerpoint/2010/main" val="12240962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7A2EB78-0AC0-87BA-DC96-1D45A3F47FA5}"/>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DC61C264-F93A-0B39-7D8E-54B4803A28A7}"/>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E7E7EDA7-FC2D-30D8-F9FA-642607F57161}"/>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6" name="正方形/長方形 5">
            <a:extLst>
              <a:ext uri="{FF2B5EF4-FFF2-40B4-BE49-F238E27FC236}">
                <a16:creationId xmlns:a16="http://schemas.microsoft.com/office/drawing/2014/main" id="{62F2E5C0-0A18-E1EE-E245-EF0E344CD717}"/>
              </a:ext>
            </a:extLst>
          </p:cNvPr>
          <p:cNvSpPr/>
          <p:nvPr/>
        </p:nvSpPr>
        <p:spPr>
          <a:xfrm>
            <a:off x="434975" y="5873818"/>
            <a:ext cx="9820652" cy="461665"/>
          </a:xfrm>
          <a:prstGeom prst="rect">
            <a:avLst/>
          </a:prstGeom>
        </p:spPr>
        <p:txBody>
          <a:bodyPr wrap="square" lIns="91440" tIns="45720" rIns="91440" bIns="45720" anchor="t">
            <a:spAutoFit/>
          </a:bodyPr>
          <a:lstStyle/>
          <a:p>
            <a:pPr marL="0" marR="0" lvl="0" indent="0" defTabSz="914400" eaLnBrk="1" fontAlgn="auto" latinLnBrk="0" hangingPunct="1">
              <a:spcBef>
                <a:spcPts val="0"/>
              </a:spcBef>
              <a:spcAft>
                <a:spcPts val="0"/>
              </a:spcAft>
              <a:buClrTx/>
              <a:buSzTx/>
              <a:buFontTx/>
              <a:buNone/>
              <a:tabLst/>
              <a:defRPr/>
            </a:pPr>
            <a:r>
              <a:rPr lang="en-US" altLang="ja-JP" sz="800" b="0" i="0" u="none" strike="noStrike" kern="0" cap="none" spc="0" normalizeH="0" baseline="0" noProof="0" dirty="0">
                <a:ln>
                  <a:noFill/>
                </a:ln>
                <a:solidFill>
                  <a:srgbClr val="0D0D0D"/>
                </a:solidFill>
                <a:effectLst/>
                <a:uLnTx/>
                <a:uFillTx/>
                <a:latin typeface="Meiryo"/>
                <a:ea typeface="Meiryo"/>
              </a:rPr>
              <a:t>※SP</a:t>
            </a:r>
            <a:r>
              <a:rPr lang="ja-JP" altLang="en-US" sz="800" b="0" i="0" u="none" strike="noStrike" kern="0" cap="none" spc="0" normalizeH="0" baseline="0" noProof="0" dirty="0">
                <a:ln>
                  <a:noFill/>
                </a:ln>
                <a:solidFill>
                  <a:srgbClr val="0D0D0D"/>
                </a:solidFill>
                <a:effectLst/>
                <a:uLnTx/>
                <a:uFillTx/>
                <a:latin typeface="Meiryo"/>
                <a:ea typeface="Meiryo"/>
              </a:rPr>
              <a:t>はスマートフォン、</a:t>
            </a:r>
            <a:r>
              <a:rPr lang="en-US" altLang="ja-JP" sz="800" b="0" i="0" u="none" strike="noStrike" kern="0" cap="none" spc="0" normalizeH="0" baseline="0" noProof="0" dirty="0">
                <a:ln>
                  <a:noFill/>
                </a:ln>
                <a:solidFill>
                  <a:srgbClr val="0D0D0D"/>
                </a:solidFill>
                <a:effectLst/>
                <a:uLnTx/>
                <a:uFillTx/>
                <a:latin typeface="Meiryo"/>
                <a:ea typeface="Meiryo"/>
              </a:rPr>
              <a:t>PC</a:t>
            </a:r>
            <a:r>
              <a:rPr lang="ja-JP" altLang="en-US" sz="800" b="0" i="0" u="none" strike="noStrike" kern="0" cap="none" spc="0" normalizeH="0" baseline="0" noProof="0" dirty="0">
                <a:ln>
                  <a:noFill/>
                </a:ln>
                <a:solidFill>
                  <a:srgbClr val="0D0D0D"/>
                </a:solidFill>
                <a:effectLst/>
                <a:uLnTx/>
                <a:uFillTx/>
                <a:latin typeface="Meiryo"/>
                <a:ea typeface="Meiryo"/>
              </a:rPr>
              <a:t>はパソコン、</a:t>
            </a:r>
            <a:r>
              <a:rPr lang="en-US" altLang="ja-JP" sz="800" b="0" i="0" u="none" strike="noStrike" kern="0" cap="none" spc="0" normalizeH="0" baseline="0" noProof="0" dirty="0">
                <a:ln>
                  <a:noFill/>
                </a:ln>
                <a:solidFill>
                  <a:srgbClr val="0D0D0D"/>
                </a:solidFill>
                <a:effectLst/>
                <a:uLnTx/>
                <a:uFillTx/>
                <a:latin typeface="Meiryo"/>
                <a:ea typeface="Meiryo"/>
              </a:rPr>
              <a:t>MD</a:t>
            </a:r>
            <a:r>
              <a:rPr lang="ja-JP" altLang="en-US" sz="800" b="0" i="0" u="none" strike="noStrike" kern="0" cap="none" spc="0" normalizeH="0" baseline="0" noProof="0" dirty="0">
                <a:ln>
                  <a:noFill/>
                </a:ln>
                <a:solidFill>
                  <a:srgbClr val="0D0D0D"/>
                </a:solidFill>
                <a:effectLst/>
                <a:uLnTx/>
                <a:uFillTx/>
                <a:latin typeface="Meiryo"/>
                <a:ea typeface="Meiryo"/>
              </a:rPr>
              <a:t>はマルチデバイスの略称です。</a:t>
            </a:r>
          </a:p>
          <a:p>
            <a:pPr marL="0" marR="0" lvl="0" indent="0" defTabSz="914400" eaLnBrk="1" fontAlgn="auto" latinLnBrk="0" hangingPunct="1">
              <a:spcBef>
                <a:spcPts val="0"/>
              </a:spcBef>
              <a:spcAft>
                <a:spcPts val="0"/>
              </a:spcAft>
              <a:buClrTx/>
              <a:buSzTx/>
              <a:buFontTx/>
              <a:buNone/>
              <a:tabLst/>
              <a:defRPr/>
            </a:pPr>
            <a:r>
              <a:rPr lang="en-US" altLang="ja-JP" sz="800" b="0" i="0" u="none" strike="noStrike" kern="0" cap="none" spc="0" normalizeH="0" baseline="0" noProof="0" dirty="0">
                <a:ln>
                  <a:noFill/>
                </a:ln>
                <a:solidFill>
                  <a:srgbClr val="0D0D0D"/>
                </a:solidFill>
                <a:effectLst/>
                <a:uLnTx/>
                <a:uFillTx/>
                <a:latin typeface="Meiryo"/>
                <a:ea typeface="Meiryo"/>
              </a:rPr>
              <a:t>※</a:t>
            </a:r>
            <a:r>
              <a:rPr lang="en-US" altLang="ja-JP" sz="800" b="0" i="0" u="none" strike="noStrike" kern="0" cap="none" spc="0" normalizeH="0" baseline="0" noProof="0" dirty="0" err="1">
                <a:ln>
                  <a:noFill/>
                </a:ln>
                <a:solidFill>
                  <a:srgbClr val="0D0D0D"/>
                </a:solidFill>
                <a:effectLst/>
                <a:uLnTx/>
                <a:uFillTx/>
                <a:latin typeface="Meiryo"/>
                <a:ea typeface="Meiryo"/>
              </a:rPr>
              <a:t>vCPM</a:t>
            </a:r>
            <a:r>
              <a:rPr lang="ja-JP" altLang="en-US" sz="800" b="0" i="0" u="none" strike="noStrike" kern="0" cap="none" spc="0" normalizeH="0" baseline="0" noProof="0" dirty="0">
                <a:ln>
                  <a:noFill/>
                </a:ln>
                <a:solidFill>
                  <a:srgbClr val="0D0D0D"/>
                </a:solidFill>
                <a:effectLst/>
                <a:uLnTx/>
                <a:uFillTx/>
                <a:latin typeface="Meiryo"/>
                <a:ea typeface="Meiryo"/>
              </a:rPr>
              <a:t>はビューアブルインプレッション</a:t>
            </a:r>
            <a:r>
              <a:rPr lang="en-US" altLang="ja-JP" sz="800" b="0" i="0" u="none" strike="noStrike" kern="0" cap="none" spc="0" normalizeH="0" baseline="0" noProof="0" dirty="0">
                <a:ln>
                  <a:noFill/>
                </a:ln>
                <a:solidFill>
                  <a:srgbClr val="0D0D0D"/>
                </a:solidFill>
                <a:effectLst/>
                <a:uLnTx/>
                <a:uFillTx/>
                <a:latin typeface="Meiryo"/>
                <a:ea typeface="Meiryo"/>
              </a:rPr>
              <a:t>1,000</a:t>
            </a:r>
            <a:r>
              <a:rPr lang="ja-JP" altLang="en-US" sz="800" b="0" i="0" u="none" strike="noStrike" kern="0" cap="none" spc="0" normalizeH="0" baseline="0" noProof="0" dirty="0">
                <a:ln>
                  <a:noFill/>
                </a:ln>
                <a:solidFill>
                  <a:srgbClr val="0D0D0D"/>
                </a:solidFill>
                <a:effectLst/>
                <a:uLnTx/>
                <a:uFillTx/>
                <a:latin typeface="Meiryo"/>
                <a:ea typeface="Meiryo"/>
              </a:rPr>
              <a:t>回あたりにかかる見込み広告費用です。 </a:t>
            </a:r>
          </a:p>
          <a:p>
            <a:pPr marL="0" marR="0" lvl="0" indent="0" defTabSz="914400" eaLnBrk="1" fontAlgn="auto" latinLnBrk="0" hangingPunct="1">
              <a:spcBef>
                <a:spcPts val="0"/>
              </a:spcBef>
              <a:spcAft>
                <a:spcPts val="0"/>
              </a:spcAft>
              <a:buClrTx/>
              <a:buSzTx/>
              <a:buFontTx/>
              <a:buNone/>
              <a:tabLst/>
              <a:defRPr/>
            </a:pPr>
            <a:r>
              <a:rPr lang="en-US" altLang="ja-JP" sz="800" b="0" i="0" u="none" strike="noStrike" kern="0" cap="none" spc="0" normalizeH="0" baseline="0" noProof="0" dirty="0">
                <a:ln>
                  <a:noFill/>
                </a:ln>
                <a:solidFill>
                  <a:srgbClr val="0D0D0D"/>
                </a:solidFill>
                <a:effectLst/>
                <a:uLnTx/>
                <a:uFillTx/>
                <a:latin typeface="Meiryo"/>
                <a:ea typeface="Meiryo"/>
              </a:rPr>
              <a:t>※</a:t>
            </a:r>
            <a:r>
              <a:rPr lang="en-US" altLang="ja-JP" sz="800" b="0" i="0" u="none" strike="noStrike" kern="0" cap="none" spc="0" normalizeH="0" baseline="0" noProof="0" dirty="0" err="1">
                <a:ln>
                  <a:noFill/>
                </a:ln>
                <a:solidFill>
                  <a:srgbClr val="0D0D0D"/>
                </a:solidFill>
                <a:effectLst/>
                <a:uLnTx/>
                <a:uFillTx/>
                <a:latin typeface="Meiryo"/>
                <a:ea typeface="Meiryo"/>
              </a:rPr>
              <a:t>vimps</a:t>
            </a:r>
            <a:r>
              <a:rPr lang="ja-JP" altLang="en-US" sz="800" b="0" i="0" u="none" strike="noStrike" kern="0" cap="none" spc="0" normalizeH="0" baseline="0" noProof="0" dirty="0">
                <a:ln>
                  <a:noFill/>
                </a:ln>
                <a:solidFill>
                  <a:srgbClr val="0D0D0D"/>
                </a:solidFill>
                <a:effectLst/>
                <a:uLnTx/>
                <a:uFillTx/>
                <a:latin typeface="Meiryo"/>
                <a:ea typeface="Meiryo"/>
              </a:rPr>
              <a:t>はビューアブルインプレッションの略称です。</a:t>
            </a:r>
            <a:endParaRPr lang="en-US" altLang="ja-JP" sz="800" b="0" i="0" u="none" strike="noStrike" kern="0" cap="none" spc="0" normalizeH="0" baseline="0" noProof="0" dirty="0">
              <a:ln>
                <a:noFill/>
              </a:ln>
              <a:solidFill>
                <a:srgbClr val="0D0D0D"/>
              </a:solidFill>
              <a:effectLst/>
              <a:uLnTx/>
              <a:uFillTx/>
              <a:latin typeface="Meiryo"/>
              <a:ea typeface="Meiryo"/>
            </a:endParaRPr>
          </a:p>
        </p:txBody>
      </p:sp>
      <p:sp>
        <p:nvSpPr>
          <p:cNvPr id="9" name="角丸四角形 3">
            <a:extLst>
              <a:ext uri="{FF2B5EF4-FFF2-40B4-BE49-F238E27FC236}">
                <a16:creationId xmlns:a16="http://schemas.microsoft.com/office/drawing/2014/main" id="{556DB938-A1F8-0BE2-F834-59DA5A9DF1F9}"/>
              </a:ext>
            </a:extLst>
          </p:cNvPr>
          <p:cNvSpPr/>
          <p:nvPr/>
        </p:nvSpPr>
        <p:spPr>
          <a:xfrm>
            <a:off x="1817843" y="186644"/>
            <a:ext cx="1474299"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a:ln>
                  <a:noFill/>
                </a:ln>
                <a:solidFill>
                  <a:srgbClr val="00003E"/>
                </a:solidFill>
                <a:effectLst/>
                <a:uLnTx/>
                <a:uFillTx/>
                <a:latin typeface="Meiryo" panose="020B0604030504040204" pitchFamily="34" charset="-128"/>
                <a:ea typeface="Meiryo" panose="020B0604030504040204" pitchFamily="34" charset="-128"/>
              </a:rPr>
              <a:t>商品一覧</a:t>
            </a:r>
          </a:p>
        </p:txBody>
      </p:sp>
      <p:sp>
        <p:nvSpPr>
          <p:cNvPr id="12" name="テキスト プレースホルダー 35">
            <a:extLst>
              <a:ext uri="{FF2B5EF4-FFF2-40B4-BE49-F238E27FC236}">
                <a16:creationId xmlns:a16="http://schemas.microsoft.com/office/drawing/2014/main" id="{B174CCBB-97AA-2F08-2DFF-EA8BBB33B4BF}"/>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LINE NEWS Top Ad</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SP</a:t>
            </a:r>
            <a:endParaRPr lang="ja-JP" altLang="en-US" sz="2000" dirty="0">
              <a:solidFill>
                <a:srgbClr val="000048"/>
              </a:solidFill>
              <a:highlight>
                <a:srgbClr val="AAAAAF"/>
              </a:highlight>
              <a:latin typeface="Meiryo" panose="020B0604030504040204" pitchFamily="50" charset="-128"/>
              <a:ea typeface="Meiryo" panose="020B0604030504040204" pitchFamily="50" charset="-128"/>
            </a:endParaRPr>
          </a:p>
        </p:txBody>
      </p:sp>
      <p:sp>
        <p:nvSpPr>
          <p:cNvPr id="4" name="正方形/長方形 3">
            <a:extLst>
              <a:ext uri="{FF2B5EF4-FFF2-40B4-BE49-F238E27FC236}">
                <a16:creationId xmlns:a16="http://schemas.microsoft.com/office/drawing/2014/main" id="{0B7BA092-6F13-0CF7-F4AE-595308F17EFB}"/>
              </a:ext>
            </a:extLst>
          </p:cNvPr>
          <p:cNvSpPr/>
          <p:nvPr/>
        </p:nvSpPr>
        <p:spPr>
          <a:xfrm>
            <a:off x="9059787" y="5848229"/>
            <a:ext cx="1708801" cy="363176"/>
          </a:xfrm>
          <a:prstGeom prst="rect">
            <a:avLst/>
          </a:prstGeom>
        </p:spPr>
        <p:txBody>
          <a:bodyPr wrap="none" lIns="0" tIns="45720" rIns="0" bIns="45720" anchor="t">
            <a:spAutoFit/>
          </a:bodyPr>
          <a:lstStyle/>
          <a:p>
            <a:pPr>
              <a:lnSpc>
                <a:spcPct val="110000"/>
              </a:lnSpc>
              <a:defRPr/>
            </a:pPr>
            <a:r>
              <a:rPr kumimoji="0" lang="en-US" altLang="ja-JP" sz="800" kern="0" dirty="0">
                <a:solidFill>
                  <a:srgbClr val="002AFF"/>
                </a:solidFill>
                <a:latin typeface="メイリオ" panose="020B0604030504040204" pitchFamily="50" charset="-128"/>
                <a:ea typeface="メイリオ" panose="020B0604030504040204" pitchFamily="50" charset="-128"/>
              </a:rPr>
              <a:t>※1  </a:t>
            </a:r>
            <a:r>
              <a:rPr lang="en-US" altLang="ja-JP" sz="800" i="0" dirty="0">
                <a:solidFill>
                  <a:srgbClr val="002AFF"/>
                </a:solidFill>
                <a:effectLst/>
                <a:latin typeface="メイリオ" panose="020B0604030504040204" pitchFamily="50" charset="-128"/>
                <a:ea typeface="メイリオ" panose="020B0604030504040204" pitchFamily="50" charset="-128"/>
              </a:rPr>
              <a:t>FQ</a:t>
            </a:r>
            <a:r>
              <a:rPr lang="ja-JP" altLang="en-US" sz="800" i="0" dirty="0">
                <a:solidFill>
                  <a:srgbClr val="002AFF"/>
                </a:solidFill>
                <a:effectLst/>
                <a:latin typeface="メイリオ" panose="020B0604030504040204" pitchFamily="50" charset="-128"/>
                <a:ea typeface="メイリオ" panose="020B0604030504040204" pitchFamily="50" charset="-128"/>
              </a:rPr>
              <a:t>指定の掛け率含む</a:t>
            </a:r>
            <a:endParaRPr lang="en-US" altLang="ja-JP" sz="800" i="0" dirty="0">
              <a:solidFill>
                <a:srgbClr val="002AFF"/>
              </a:solidFill>
              <a:effectLst/>
              <a:latin typeface="メイリオ" panose="020B0604030504040204" pitchFamily="50" charset="-128"/>
              <a:ea typeface="メイリオ" panose="020B0604030504040204" pitchFamily="50" charset="-128"/>
            </a:endParaRPr>
          </a:p>
          <a:p>
            <a:pPr>
              <a:lnSpc>
                <a:spcPct val="110000"/>
              </a:lnSpc>
              <a:defRPr/>
            </a:pPr>
            <a:r>
              <a:rPr kumimoji="0" lang="en-US" altLang="ja-JP" sz="800" kern="0" dirty="0">
                <a:solidFill>
                  <a:srgbClr val="002AFF"/>
                </a:solidFill>
                <a:latin typeface="メイリオ" panose="020B0604030504040204" pitchFamily="50" charset="-128"/>
                <a:ea typeface="メイリオ" panose="020B0604030504040204" pitchFamily="50" charset="-128"/>
              </a:rPr>
              <a:t>※2  </a:t>
            </a:r>
            <a:r>
              <a:rPr lang="en-US" altLang="ja-JP" sz="800" dirty="0">
                <a:solidFill>
                  <a:srgbClr val="002AFF"/>
                </a:solidFill>
                <a:latin typeface="メイリオ" panose="020B0604030504040204" pitchFamily="50" charset="-128"/>
                <a:ea typeface="メイリオ" panose="020B0604030504040204" pitchFamily="50" charset="-128"/>
              </a:rPr>
              <a:t>FQ</a:t>
            </a:r>
            <a:r>
              <a:rPr lang="ja-JP" altLang="en-US" sz="800" dirty="0">
                <a:solidFill>
                  <a:srgbClr val="002AFF"/>
                </a:solidFill>
                <a:latin typeface="メイリオ" panose="020B0604030504040204" pitchFamily="50" charset="-128"/>
                <a:ea typeface="メイリオ" panose="020B0604030504040204" pitchFamily="50" charset="-128"/>
              </a:rPr>
              <a:t>指定、性別指定の掛け率含む</a:t>
            </a:r>
            <a:endParaRPr kumimoji="0" lang="en-US" altLang="ja-JP" sz="800" kern="0" dirty="0">
              <a:solidFill>
                <a:srgbClr val="002AFF"/>
              </a:solidFill>
              <a:latin typeface="メイリオ" panose="020B0604030504040204" pitchFamily="50" charset="-128"/>
              <a:ea typeface="メイリオ" panose="020B0604030504040204" pitchFamily="50" charset="-128"/>
            </a:endParaRPr>
          </a:p>
        </p:txBody>
      </p:sp>
      <p:graphicFrame>
        <p:nvGraphicFramePr>
          <p:cNvPr id="7" name="表 6">
            <a:extLst>
              <a:ext uri="{FF2B5EF4-FFF2-40B4-BE49-F238E27FC236}">
                <a16:creationId xmlns:a16="http://schemas.microsoft.com/office/drawing/2014/main" id="{75FB288D-CCB7-7578-F6BF-845B922FA85C}"/>
              </a:ext>
            </a:extLst>
          </p:cNvPr>
          <p:cNvGraphicFramePr>
            <a:graphicFrameLocks noGrp="1"/>
          </p:cNvGraphicFramePr>
          <p:nvPr>
            <p:extLst>
              <p:ext uri="{D42A27DB-BD31-4B8C-83A1-F6EECF244321}">
                <p14:modId xmlns:p14="http://schemas.microsoft.com/office/powerpoint/2010/main" val="788244555"/>
              </p:ext>
            </p:extLst>
          </p:nvPr>
        </p:nvGraphicFramePr>
        <p:xfrm>
          <a:off x="338329" y="993777"/>
          <a:ext cx="11565189" cy="4846599"/>
        </p:xfrm>
        <a:graphic>
          <a:graphicData uri="http://schemas.openxmlformats.org/drawingml/2006/table">
            <a:tbl>
              <a:tblPr firstCol="1" bandRow="1"/>
              <a:tblGrid>
                <a:gridCol w="2310331">
                  <a:extLst>
                    <a:ext uri="{9D8B030D-6E8A-4147-A177-3AD203B41FA5}">
                      <a16:colId xmlns:a16="http://schemas.microsoft.com/office/drawing/2014/main" val="792911817"/>
                    </a:ext>
                  </a:extLst>
                </a:gridCol>
                <a:gridCol w="1035799">
                  <a:extLst>
                    <a:ext uri="{9D8B030D-6E8A-4147-A177-3AD203B41FA5}">
                      <a16:colId xmlns:a16="http://schemas.microsoft.com/office/drawing/2014/main" val="1525620392"/>
                    </a:ext>
                  </a:extLst>
                </a:gridCol>
                <a:gridCol w="1941334">
                  <a:extLst>
                    <a:ext uri="{9D8B030D-6E8A-4147-A177-3AD203B41FA5}">
                      <a16:colId xmlns:a16="http://schemas.microsoft.com/office/drawing/2014/main" val="3835180974"/>
                    </a:ext>
                  </a:extLst>
                </a:gridCol>
                <a:gridCol w="984539">
                  <a:extLst>
                    <a:ext uri="{9D8B030D-6E8A-4147-A177-3AD203B41FA5}">
                      <a16:colId xmlns:a16="http://schemas.microsoft.com/office/drawing/2014/main" val="3503184436"/>
                    </a:ext>
                  </a:extLst>
                </a:gridCol>
                <a:gridCol w="2109025">
                  <a:extLst>
                    <a:ext uri="{9D8B030D-6E8A-4147-A177-3AD203B41FA5}">
                      <a16:colId xmlns:a16="http://schemas.microsoft.com/office/drawing/2014/main" val="360912566"/>
                    </a:ext>
                  </a:extLst>
                </a:gridCol>
                <a:gridCol w="1209058">
                  <a:extLst>
                    <a:ext uri="{9D8B030D-6E8A-4147-A177-3AD203B41FA5}">
                      <a16:colId xmlns:a16="http://schemas.microsoft.com/office/drawing/2014/main" val="765909680"/>
                    </a:ext>
                  </a:extLst>
                </a:gridCol>
                <a:gridCol w="1975103">
                  <a:extLst>
                    <a:ext uri="{9D8B030D-6E8A-4147-A177-3AD203B41FA5}">
                      <a16:colId xmlns:a16="http://schemas.microsoft.com/office/drawing/2014/main" val="3658776351"/>
                    </a:ext>
                  </a:extLst>
                </a:gridCol>
              </a:tblGrid>
              <a:tr h="509967">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850" b="1" dirty="0">
                          <a:solidFill>
                            <a:schemeClr val="bg1"/>
                          </a:solidFill>
                          <a:latin typeface="Meiryo" panose="020B0604030504040204" pitchFamily="34" charset="-128"/>
                          <a:ea typeface="Meiryo" panose="020B0604030504040204" pitchFamily="34" charset="-128"/>
                        </a:rPr>
                        <a:t>商品名</a:t>
                      </a:r>
                    </a:p>
                  </a:txBody>
                  <a:tcPr marT="72000" anchor="ctr">
                    <a:lnL w="19050" cap="flat" cmpd="sng" algn="ctr">
                      <a:no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no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1" i="0" kern="1200" dirty="0">
                          <a:solidFill>
                            <a:schemeClr val="bg1"/>
                          </a:solidFill>
                          <a:latin typeface="Meiryo"/>
                          <a:ea typeface="Meiryo"/>
                          <a:cs typeface="+mn-cs"/>
                        </a:rPr>
                        <a:t>LINE NEWS Top Ad 1Day</a:t>
                      </a:r>
                      <a:r>
                        <a:rPr kumimoji="1" lang="ja-JP" altLang="en-US" sz="1050" b="1" i="0" kern="1200" dirty="0">
                          <a:solidFill>
                            <a:schemeClr val="bg1"/>
                          </a:solidFill>
                          <a:latin typeface="Meiryo"/>
                          <a:ea typeface="Meiryo"/>
                          <a:cs typeface="+mn-cs"/>
                        </a:rPr>
                        <a:t>　</a:t>
                      </a:r>
                      <a:r>
                        <a:rPr kumimoji="1" lang="en-US" altLang="ja-JP" sz="1050" b="1" i="0" kern="1200" dirty="0">
                          <a:solidFill>
                            <a:schemeClr val="bg1"/>
                          </a:solidFill>
                          <a:latin typeface="Meiryo"/>
                          <a:ea typeface="Meiryo"/>
                          <a:cs typeface="+mn-cs"/>
                        </a:rPr>
                        <a:t>SP</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i="0" kern="1200" dirty="0">
                          <a:solidFill>
                            <a:schemeClr val="bg1"/>
                          </a:solidFill>
                          <a:latin typeface="Meiryo"/>
                          <a:ea typeface="Meiryo"/>
                          <a:cs typeface="+mn-cs"/>
                        </a:rPr>
                        <a:t>（オールリーチ）</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1" i="0" kern="1200" dirty="0">
                          <a:solidFill>
                            <a:schemeClr val="bg1"/>
                          </a:solidFill>
                          <a:latin typeface="Meiryo"/>
                          <a:ea typeface="Meiryo"/>
                          <a:cs typeface="+mn-cs"/>
                        </a:rPr>
                        <a:t>LINE NEWS Top Ad 1Day</a:t>
                      </a:r>
                      <a:r>
                        <a:rPr kumimoji="1" lang="ja-JP" altLang="en-US" sz="1050" b="1" i="0" kern="1200" dirty="0">
                          <a:solidFill>
                            <a:schemeClr val="bg1"/>
                          </a:solidFill>
                          <a:latin typeface="Meiryo"/>
                          <a:ea typeface="Meiryo"/>
                          <a:cs typeface="+mn-cs"/>
                        </a:rPr>
                        <a:t>　</a:t>
                      </a:r>
                      <a:r>
                        <a:rPr kumimoji="1" lang="en-US" altLang="ja-JP" sz="1050" b="1" i="0" kern="1200" dirty="0">
                          <a:solidFill>
                            <a:schemeClr val="bg1"/>
                          </a:solidFill>
                          <a:latin typeface="Meiryo"/>
                          <a:ea typeface="Meiryo"/>
                          <a:cs typeface="+mn-cs"/>
                        </a:rPr>
                        <a:t>SP</a:t>
                      </a: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1" i="0" kern="1200" dirty="0">
                          <a:solidFill>
                            <a:schemeClr val="bg1"/>
                          </a:solidFill>
                          <a:latin typeface="Meiryo"/>
                          <a:ea typeface="Meiryo"/>
                          <a:cs typeface="+mn-cs"/>
                        </a:rPr>
                        <a:t>（オールリーチ）（男性）</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i="0" kern="1200" dirty="0">
                          <a:solidFill>
                            <a:schemeClr val="bg1"/>
                          </a:solidFill>
                          <a:latin typeface="Meiryo"/>
                          <a:ea typeface="Meiryo"/>
                          <a:cs typeface="+mn-cs"/>
                        </a:rPr>
                        <a:t>LINE NEWS Top Ad 1Day</a:t>
                      </a:r>
                      <a:r>
                        <a:rPr kumimoji="1" lang="ja-JP" altLang="en-US" sz="1050" b="1" i="0" kern="1200" dirty="0">
                          <a:solidFill>
                            <a:schemeClr val="bg1"/>
                          </a:solidFill>
                          <a:latin typeface="Meiryo"/>
                          <a:ea typeface="Meiryo"/>
                          <a:cs typeface="+mn-cs"/>
                        </a:rPr>
                        <a:t>　</a:t>
                      </a:r>
                      <a:r>
                        <a:rPr kumimoji="1" lang="en-US" altLang="ja-JP" sz="1050" b="1" i="0" kern="1200" dirty="0">
                          <a:solidFill>
                            <a:schemeClr val="bg1"/>
                          </a:solidFill>
                          <a:latin typeface="Meiryo"/>
                          <a:ea typeface="Meiryo"/>
                          <a:cs typeface="+mn-cs"/>
                        </a:rPr>
                        <a:t>SP</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i="0" kern="1200" dirty="0">
                          <a:solidFill>
                            <a:schemeClr val="bg1"/>
                          </a:solidFill>
                          <a:latin typeface="Meiryo"/>
                          <a:ea typeface="Meiryo"/>
                          <a:cs typeface="+mn-cs"/>
                        </a:rPr>
                        <a:t>（オールリーチ）（女性）</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2117335041"/>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リリース種別</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商品</a:t>
                      </a:r>
                      <a:r>
                        <a:rPr kumimoji="1" lang="en-US" altLang="ja-JP" sz="900" b="0" kern="1200" dirty="0">
                          <a:solidFill>
                            <a:schemeClr val="bg1"/>
                          </a:solidFill>
                          <a:latin typeface="Meiryo"/>
                          <a:ea typeface="Meiryo"/>
                          <a:cs typeface="+mn-cs"/>
                        </a:rPr>
                        <a:t>ID</a:t>
                      </a:r>
                    </a:p>
                  </a:txBody>
                  <a:tcPr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b="0" i="0" dirty="0">
                          <a:solidFill>
                            <a:srgbClr val="0D0D0D"/>
                          </a:solidFill>
                          <a:latin typeface="Meiryo"/>
                          <a:ea typeface="Meiryo"/>
                        </a:rPr>
                        <a:t>新規</a:t>
                      </a:r>
                    </a:p>
                  </a:txBody>
                  <a:tcPr marT="36000" marB="0"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1000013456</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dirty="0">
                          <a:solidFill>
                            <a:srgbClr val="0D0D0D"/>
                          </a:solidFill>
                          <a:latin typeface="Meiryo"/>
                          <a:ea typeface="Meiryo"/>
                        </a:rPr>
                        <a:t>新規</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1000013465</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mpd="sng">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dirty="0">
                          <a:solidFill>
                            <a:srgbClr val="0D0D0D"/>
                          </a:solidFill>
                          <a:latin typeface="Meiryo"/>
                          <a:ea typeface="Meiryo"/>
                        </a:rPr>
                        <a:t>新規</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Meiryo"/>
                          <a:ea typeface="Meiryo"/>
                          <a:cs typeface="+mn-cs"/>
                        </a:rPr>
                        <a:t>1000013489</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mpd="sng">
                      <a:noFill/>
                      <a:prstDash val="soli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355075111"/>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予約開始日</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2026</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年</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2</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月</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26</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日</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050" kern="1200" dirty="0">
                          <a:solidFill>
                            <a:srgbClr val="0D0D0D"/>
                          </a:solidFill>
                          <a:latin typeface="メイリオ" panose="020B0604030504040204" pitchFamily="50" charset="-128"/>
                          <a:ea typeface="メイリオ" panose="020B0604030504040204" pitchFamily="50" charset="-128"/>
                          <a:cs typeface="+mn-cs"/>
                        </a:rPr>
                        <a:t>木</a:t>
                      </a: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p>
                  </a:txBody>
                  <a:tcPr marT="36000" marB="0" anchor="ctr">
                    <a:lnL w="19050" cap="flat" cmpd="sng" algn="ctr">
                      <a:solidFill>
                        <a:srgbClr val="FFFFFF"/>
                      </a:solidFill>
                      <a:prstDash val="solid"/>
                      <a:round/>
                      <a:headEnd type="none" w="med" len="med"/>
                      <a:tailEnd type="none" w="med" len="med"/>
                    </a:lnL>
                    <a:lnR w="12700" cmpd="sng">
                      <a:noFill/>
                      <a:prstDash val="soli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pPr algn="ctr"/>
                      <a:endParaRPr kumimoji="1" lang="en-US" altLang="ja-JP" sz="1050" dirty="0">
                        <a:latin typeface="メイリオ" panose="020B0604030504040204" pitchFamily="50" charset="-128"/>
                        <a:ea typeface="メイリオ" panose="020B0604030504040204" pitchFamily="50" charset="-128"/>
                      </a:endParaRPr>
                    </a:p>
                  </a:txBody>
                  <a:tcPr marT="36000" marB="0" anchor="ctr">
                    <a:lnL w="19050" cap="flat" cmpd="sng" algn="ctr">
                      <a:solidFill>
                        <a:srgbClr val="FFFFFF"/>
                      </a:solidFill>
                      <a:prstDash val="solid"/>
                      <a:round/>
                      <a:headEnd type="none" w="med" len="med"/>
                      <a:tailEnd type="none" w="med" len="med"/>
                    </a:lnL>
                    <a:lnR w="12700" cmpd="sng">
                      <a:noFill/>
                      <a:prstDash val="soli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tcPr>
                </a:tc>
                <a:tc hMerge="1">
                  <a:txBody>
                    <a:bodyPr/>
                    <a:lstStyle/>
                    <a:p>
                      <a:endParaRPr kumimoji="1" lang="ja-JP" altLang="en-US" dirty="0"/>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tcPr>
                </a:tc>
                <a:extLst>
                  <a:ext uri="{0D108BD9-81ED-4DB2-BD59-A6C34878D82A}">
                    <a16:rowId xmlns:a16="http://schemas.microsoft.com/office/drawing/2014/main" val="777446988"/>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入稿前審査対象</a:t>
                      </a:r>
                      <a:endParaRPr kumimoji="1" lang="en-US" altLang="ja-JP" sz="900" b="0" kern="1200" dirty="0">
                        <a:solidFill>
                          <a:schemeClr val="bg1"/>
                        </a:solidFill>
                        <a:latin typeface="Meiryo" panose="020B0604030504040204" pitchFamily="34" charset="-128"/>
                        <a:ea typeface="Meiryo" panose="020B0604030504040204" pitchFamily="34" charset="-128"/>
                        <a:cs typeface="+mn-cs"/>
                      </a:endParaRP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メイリオ" panose="020B0604030504040204" pitchFamily="50" charset="-128"/>
                          <a:ea typeface="メイリオ" panose="020B0604030504040204" pitchFamily="50" charset="-128"/>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メイリオ" panose="020B0604030504040204" pitchFamily="50" charset="-128"/>
                          <a:ea typeface="+mn-ea"/>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kern="1200" dirty="0">
                          <a:solidFill>
                            <a:srgbClr val="0D0D0D"/>
                          </a:solidFill>
                          <a:latin typeface="メイリオ" panose="020B0604030504040204" pitchFamily="50" charset="-128"/>
                          <a:ea typeface="+mn-ea"/>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3112060797"/>
                  </a:ext>
                </a:extLst>
              </a:tr>
              <a:tr h="336352">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a:ea typeface="Meiryo"/>
                          <a:cs typeface="+mn-cs"/>
                        </a:rPr>
                        <a:t>広告タイプ</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メインメディアの形式</a:t>
                      </a:r>
                      <a:r>
                        <a:rPr kumimoji="1" lang="en-US" altLang="ja-JP" sz="900" b="0" kern="1200" dirty="0">
                          <a:solidFill>
                            <a:schemeClr val="bg1"/>
                          </a:solidFill>
                          <a:latin typeface="Meiryo"/>
                          <a:ea typeface="Meiryo"/>
                          <a:cs typeface="+mn-cs"/>
                        </a:rPr>
                        <a:t>/</a:t>
                      </a:r>
                    </a:p>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アスペクト比</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algn="ctr"/>
                      <a:r>
                        <a:rPr kumimoji="1" lang="ja-JP" altLang="en-US" sz="1050" kern="1200" dirty="0">
                          <a:solidFill>
                            <a:srgbClr val="0D0D0D"/>
                          </a:solidFill>
                          <a:latin typeface="Meiryo"/>
                          <a:ea typeface="Meiryo"/>
                          <a:cs typeface="+mn-cs"/>
                        </a:rPr>
                        <a:t>バナー</a:t>
                      </a:r>
                      <a:r>
                        <a:rPr kumimoji="1" lang="en-US" altLang="ja-JP" sz="1050" kern="1200" dirty="0">
                          <a:solidFill>
                            <a:srgbClr val="0D0D0D"/>
                          </a:solidFill>
                          <a:latin typeface="Meiryo"/>
                          <a:ea typeface="Meiryo"/>
                          <a:cs typeface="+mn-cs"/>
                        </a:rPr>
                        <a:t>/</a:t>
                      </a:r>
                      <a:r>
                        <a:rPr kumimoji="1" lang="ja-JP" altLang="en-US" sz="1050" kern="1200" dirty="0">
                          <a:solidFill>
                            <a:srgbClr val="0D0D0D"/>
                          </a:solidFill>
                          <a:latin typeface="Meiryo"/>
                          <a:ea typeface="Meiryo"/>
                          <a:cs typeface="+mn-cs"/>
                        </a:rPr>
                        <a:t>画像</a:t>
                      </a:r>
                      <a:r>
                        <a:rPr kumimoji="1" lang="en-US" altLang="ja-JP" sz="1050" kern="1200" dirty="0">
                          <a:solidFill>
                            <a:srgbClr val="0D0D0D"/>
                          </a:solidFill>
                          <a:latin typeface="Meiryo"/>
                          <a:ea typeface="Meiryo"/>
                          <a:cs typeface="+mn-cs"/>
                        </a:rPr>
                        <a:t>/16</a:t>
                      </a:r>
                      <a:r>
                        <a:rPr kumimoji="1" lang="ja-JP" altLang="en-US" sz="1050" kern="1200" dirty="0">
                          <a:solidFill>
                            <a:srgbClr val="0D0D0D"/>
                          </a:solidFill>
                          <a:latin typeface="Meiryo"/>
                          <a:ea typeface="Meiryo"/>
                          <a:cs typeface="+mn-cs"/>
                        </a:rPr>
                        <a:t>：</a:t>
                      </a:r>
                      <a:r>
                        <a:rPr kumimoji="1" lang="en-US" altLang="ja-JP" sz="1050" kern="1200" dirty="0">
                          <a:solidFill>
                            <a:srgbClr val="0D0D0D"/>
                          </a:solidFill>
                          <a:latin typeface="Meiryo"/>
                          <a:ea typeface="Meiryo"/>
                          <a:cs typeface="+mn-cs"/>
                        </a:rPr>
                        <a:t>9</a:t>
                      </a:r>
                    </a:p>
                    <a:p>
                      <a:pPr algn="ctr"/>
                      <a:r>
                        <a:rPr kumimoji="1" lang="ja-JP" altLang="en-US" sz="1050" kern="1200" dirty="0">
                          <a:solidFill>
                            <a:srgbClr val="0D0D0D"/>
                          </a:solidFill>
                          <a:latin typeface="Meiryo"/>
                          <a:ea typeface="Meiryo"/>
                          <a:cs typeface="+mn-cs"/>
                        </a:rPr>
                        <a:t>バナー</a:t>
                      </a:r>
                      <a:r>
                        <a:rPr kumimoji="1" lang="en-US" altLang="ja-JP" sz="1050" kern="1200" dirty="0">
                          <a:solidFill>
                            <a:srgbClr val="0D0D0D"/>
                          </a:solidFill>
                          <a:latin typeface="Meiryo"/>
                          <a:ea typeface="Meiryo"/>
                          <a:cs typeface="+mn-cs"/>
                        </a:rPr>
                        <a:t>/</a:t>
                      </a:r>
                      <a:r>
                        <a:rPr kumimoji="1" lang="ja-JP" altLang="en-US" sz="1050" kern="1200" dirty="0">
                          <a:solidFill>
                            <a:srgbClr val="0D0D0D"/>
                          </a:solidFill>
                          <a:latin typeface="Meiryo"/>
                          <a:ea typeface="Meiryo"/>
                          <a:cs typeface="+mn-cs"/>
                        </a:rPr>
                        <a:t>動画</a:t>
                      </a:r>
                      <a:r>
                        <a:rPr kumimoji="1" lang="en-US" altLang="ja-JP" sz="1050" kern="1200" dirty="0">
                          <a:solidFill>
                            <a:srgbClr val="0D0D0D"/>
                          </a:solidFill>
                          <a:latin typeface="Meiryo"/>
                          <a:ea typeface="Meiryo"/>
                          <a:cs typeface="+mn-cs"/>
                        </a:rPr>
                        <a:t>/16</a:t>
                      </a:r>
                      <a:r>
                        <a:rPr kumimoji="1" lang="ja-JP" altLang="en-US" sz="1050" kern="1200" dirty="0">
                          <a:solidFill>
                            <a:srgbClr val="0D0D0D"/>
                          </a:solidFill>
                          <a:latin typeface="Meiryo"/>
                          <a:ea typeface="Meiryo"/>
                          <a:cs typeface="+mn-cs"/>
                        </a:rPr>
                        <a:t>：</a:t>
                      </a:r>
                      <a:r>
                        <a:rPr kumimoji="1" lang="en-US" altLang="ja-JP" sz="1050" kern="1200" dirty="0">
                          <a:solidFill>
                            <a:srgbClr val="0D0D0D"/>
                          </a:solidFill>
                          <a:latin typeface="Meiryo"/>
                          <a:ea typeface="Meiryo"/>
                          <a:cs typeface="+mn-cs"/>
                        </a:rPr>
                        <a:t>9</a:t>
                      </a:r>
                      <a:endParaRPr kumimoji="1" lang="en-US" altLang="ja-JP" sz="1050" b="0" i="0" kern="1200" dirty="0">
                        <a:solidFill>
                          <a:srgbClr val="0D0D0D"/>
                        </a:solidFill>
                        <a:latin typeface="Meiryo"/>
                        <a:ea typeface="Meiryo"/>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384434171"/>
                  </a:ext>
                </a:extLst>
              </a:tr>
              <a:tr h="300426">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ctr"/>
                      <a:r>
                        <a:rPr kumimoji="1" lang="ja-JP" altLang="en-US" sz="900" b="0" kern="1200" dirty="0">
                          <a:solidFill>
                            <a:schemeClr val="bg1"/>
                          </a:solidFill>
                          <a:latin typeface="Meiryo"/>
                          <a:ea typeface="Meiryo"/>
                          <a:cs typeface="+mn-cs"/>
                        </a:rPr>
                        <a:t>バナー</a:t>
                      </a:r>
                      <a:r>
                        <a:rPr kumimoji="1" lang="en-US" altLang="ja-JP" sz="900" b="0" kern="1200" dirty="0">
                          <a:solidFill>
                            <a:schemeClr val="bg1"/>
                          </a:solidFill>
                          <a:latin typeface="Meiryo"/>
                          <a:ea typeface="Meiryo"/>
                          <a:cs typeface="+mn-cs"/>
                        </a:rPr>
                        <a:t>/</a:t>
                      </a:r>
                      <a:r>
                        <a:rPr kumimoji="1" lang="ja-JP" altLang="en-US" sz="900" b="0" kern="1200" dirty="0">
                          <a:solidFill>
                            <a:schemeClr val="bg1"/>
                          </a:solidFill>
                          <a:latin typeface="Meiryo"/>
                          <a:ea typeface="Meiryo"/>
                          <a:cs typeface="+mn-cs"/>
                        </a:rPr>
                        <a:t>動画</a:t>
                      </a:r>
                      <a:r>
                        <a:rPr kumimoji="1" lang="en-US" altLang="ja-JP" sz="900" b="0" kern="1200" dirty="0">
                          <a:solidFill>
                            <a:schemeClr val="bg1"/>
                          </a:solidFill>
                          <a:latin typeface="Meiryo"/>
                          <a:ea typeface="Meiryo"/>
                          <a:cs typeface="+mn-cs"/>
                        </a:rPr>
                        <a:t>/16</a:t>
                      </a:r>
                      <a:r>
                        <a:rPr kumimoji="1" lang="ja-JP" altLang="en-US" sz="900" b="0" kern="1200" dirty="0">
                          <a:solidFill>
                            <a:schemeClr val="bg1"/>
                          </a:solidFill>
                          <a:latin typeface="Meiryo"/>
                          <a:ea typeface="Meiryo"/>
                          <a:cs typeface="+mn-cs"/>
                        </a:rPr>
                        <a:t>：</a:t>
                      </a:r>
                      <a:r>
                        <a:rPr kumimoji="1" lang="en-US" altLang="ja-JP" sz="900" b="0" kern="1200" dirty="0">
                          <a:solidFill>
                            <a:schemeClr val="bg1"/>
                          </a:solidFill>
                          <a:latin typeface="Meiryo"/>
                          <a:ea typeface="Meiryo"/>
                          <a:cs typeface="+mn-cs"/>
                        </a:rPr>
                        <a:t>9</a:t>
                      </a:r>
                      <a:r>
                        <a:rPr kumimoji="1" lang="ja-JP" altLang="en-US" sz="900" b="0" kern="1200" dirty="0">
                          <a:solidFill>
                            <a:schemeClr val="bg1"/>
                          </a:solidFill>
                          <a:latin typeface="Meiryo"/>
                          <a:ea typeface="Meiryo"/>
                          <a:cs typeface="+mn-cs"/>
                        </a:rPr>
                        <a:t>広告　</a:t>
                      </a:r>
                      <a:endParaRPr kumimoji="1" lang="en-US" altLang="ja-JP" sz="900" b="0" kern="1200" dirty="0">
                        <a:solidFill>
                          <a:schemeClr val="bg1"/>
                        </a:solidFill>
                        <a:latin typeface="Meiryo"/>
                        <a:ea typeface="Meiryo"/>
                        <a:cs typeface="+mn-cs"/>
                      </a:endParaRPr>
                    </a:p>
                    <a:p>
                      <a:pPr algn="ctr"/>
                      <a:r>
                        <a:rPr kumimoji="1" lang="ja-JP" altLang="en-US" sz="900" b="0" kern="1200" dirty="0">
                          <a:solidFill>
                            <a:schemeClr val="bg1"/>
                          </a:solidFill>
                          <a:latin typeface="Meiryo"/>
                          <a:ea typeface="Meiryo"/>
                          <a:cs typeface="+mn-cs"/>
                        </a:rPr>
                        <a:t>タップ後の動作</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kern="1200" dirty="0">
                          <a:solidFill>
                            <a:srgbClr val="0D0D0D"/>
                          </a:solidFill>
                          <a:latin typeface="+mn-lt"/>
                          <a:ea typeface="+mn-ea"/>
                          <a:cs typeface="+mn-cs"/>
                        </a:rPr>
                        <a:t>動画をフルスクリーンで再生する（</a:t>
                      </a:r>
                      <a:r>
                        <a:rPr kumimoji="1" lang="en-US" altLang="ja-JP" sz="1050" kern="1200" dirty="0">
                          <a:solidFill>
                            <a:srgbClr val="0D0D0D"/>
                          </a:solidFill>
                          <a:latin typeface="+mn-lt"/>
                          <a:ea typeface="+mn-ea"/>
                          <a:cs typeface="+mn-cs"/>
                        </a:rPr>
                        <a:t>for view</a:t>
                      </a:r>
                      <a:r>
                        <a:rPr kumimoji="1" lang="ja-JP" altLang="en-US" sz="1050" kern="1200" dirty="0">
                          <a:solidFill>
                            <a:srgbClr val="0D0D0D"/>
                          </a:solidFill>
                          <a:latin typeface="+mn-lt"/>
                          <a:ea typeface="+mn-ea"/>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674522507"/>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デバイス</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スマートフォン（アプリ）</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393191794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掲載面</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a:solidFill>
                            <a:srgbClr val="0D0D0D"/>
                          </a:solidFill>
                          <a:latin typeface="メイリオ"/>
                          <a:ea typeface="メイリオ"/>
                          <a:cs typeface="+mn-cs"/>
                        </a:rPr>
                        <a:t>LINE NEWS Top Ad</a:t>
                      </a:r>
                      <a:endParaRPr kumimoji="1" lang="en-US" altLang="ja-JP" sz="1050" b="0" i="0" kern="1200" dirty="0">
                        <a:solidFill>
                          <a:srgbClr val="0D0D0D"/>
                        </a:solidFill>
                        <a:latin typeface="メイリオ"/>
                        <a:ea typeface="メイリオ"/>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787314208"/>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掲載場所</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LINE NEWS</a:t>
                      </a: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のトップページ</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3066738162"/>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cs typeface="+mn-cs"/>
                        </a:rPr>
                        <a:t>掲載期間</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2026</a:t>
                      </a:r>
                      <a:r>
                        <a:rPr kumimoji="1"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年</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4</a:t>
                      </a:r>
                      <a:r>
                        <a:rPr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月</a:t>
                      </a:r>
                      <a:r>
                        <a:rPr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2</a:t>
                      </a:r>
                      <a:r>
                        <a:rPr kumimoji="1"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日</a:t>
                      </a:r>
                      <a:r>
                        <a:rPr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（木）</a:t>
                      </a:r>
                      <a:r>
                        <a:rPr kumimoji="1"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　</a:t>
                      </a:r>
                      <a:r>
                        <a:rPr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2026</a:t>
                      </a:r>
                      <a:r>
                        <a:rPr kumimoji="1"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年</a:t>
                      </a: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6</a:t>
                      </a:r>
                      <a:r>
                        <a:rPr kumimoji="1"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月</a:t>
                      </a:r>
                      <a:r>
                        <a:rPr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30</a:t>
                      </a:r>
                      <a:r>
                        <a:rPr kumimoji="1"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日（</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火</a:t>
                      </a:r>
                      <a:r>
                        <a:rPr kumimoji="1" lang="ja-JP"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2463668774"/>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購入期間</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1</a:t>
                      </a:r>
                      <a:r>
                        <a:rPr kumimoji="1" lang="ja-JP" altLang="en-US" sz="105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日間</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1967014782"/>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料金タイプ</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6">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050" b="0" i="0" kern="1200" dirty="0">
                          <a:solidFill>
                            <a:srgbClr val="0D0D0D"/>
                          </a:solidFill>
                          <a:latin typeface="メイリオ" panose="020B0604030504040204" pitchFamily="50" charset="-128"/>
                          <a:ea typeface="メイリオ" panose="020B0604030504040204" pitchFamily="50" charset="-128"/>
                          <a:cs typeface="+mn-cs"/>
                        </a:rPr>
                        <a:t>枠購入型</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hMerge="1">
                  <a:txBody>
                    <a:bodyPr/>
                    <a:lstStyle/>
                    <a:p>
                      <a:endParaRPr kumimoji="1" lang="ja-JP" altLang="en-US"/>
                    </a:p>
                  </a:txBody>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1750538939"/>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dirty="0">
                          <a:solidFill>
                            <a:schemeClr val="bg1"/>
                          </a:solidFill>
                          <a:latin typeface="Meiryo" panose="020B0604030504040204" pitchFamily="34" charset="-128"/>
                          <a:ea typeface="Meiryo" panose="020B0604030504040204" pitchFamily="34" charset="-128"/>
                          <a:cs typeface="+mn-cs"/>
                        </a:rPr>
                        <a:t>最低購入価格</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mn-ea"/>
                          <a:cs typeface="+mn-cs"/>
                        </a:rPr>
                        <a:t>9,000,000</a:t>
                      </a:r>
                      <a:r>
                        <a:rPr kumimoji="1" lang="ja-JP" altLang="en-US" sz="1050" b="0" i="0" kern="1200" dirty="0">
                          <a:solidFill>
                            <a:srgbClr val="0D0D0D"/>
                          </a:solidFill>
                          <a:latin typeface="メイリオ" panose="020B0604030504040204" pitchFamily="50" charset="-128"/>
                          <a:ea typeface="+mn-ea"/>
                          <a:cs typeface="+mn-cs"/>
                        </a:rPr>
                        <a:t>円　</a:t>
                      </a:r>
                      <a:r>
                        <a:rPr kumimoji="1" lang="en-US" altLang="ja-JP" sz="1050" b="0" i="0" kern="1200" dirty="0">
                          <a:solidFill>
                            <a:srgbClr val="002AFF"/>
                          </a:solidFill>
                          <a:latin typeface="メイリオ" panose="020B0604030504040204" pitchFamily="50" charset="-128"/>
                          <a:ea typeface="+mn-ea"/>
                          <a:cs typeface="+mn-cs"/>
                        </a:rPr>
                        <a:t>※1</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mn-ea"/>
                          <a:cs typeface="+mn-cs"/>
                        </a:rPr>
                        <a:t>3,000,000</a:t>
                      </a:r>
                      <a:r>
                        <a:rPr kumimoji="1" lang="ja-JP" altLang="en-US" sz="1050" b="0" i="0" kern="1200" dirty="0">
                          <a:solidFill>
                            <a:srgbClr val="0D0D0D"/>
                          </a:solidFill>
                          <a:latin typeface="メイリオ" panose="020B0604030504040204" pitchFamily="50" charset="-128"/>
                          <a:ea typeface="+mn-ea"/>
                          <a:cs typeface="+mn-cs"/>
                        </a:rPr>
                        <a:t>円　</a:t>
                      </a:r>
                      <a:r>
                        <a:rPr kumimoji="1" lang="en-US" altLang="ja-JP" sz="1050" b="0" i="0" kern="1200" dirty="0">
                          <a:solidFill>
                            <a:srgbClr val="002AFF"/>
                          </a:solidFill>
                          <a:latin typeface="メイリオ" panose="020B0604030504040204" pitchFamily="50" charset="-128"/>
                          <a:ea typeface="+mn-ea"/>
                          <a:cs typeface="+mn-cs"/>
                        </a:rPr>
                        <a:t>※2</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mn-ea"/>
                          <a:cs typeface="+mn-cs"/>
                        </a:rPr>
                        <a:t>6,500,000</a:t>
                      </a:r>
                      <a:r>
                        <a:rPr kumimoji="1" lang="ja-JP" altLang="en-US" sz="1050" b="0" i="0" kern="1200" dirty="0">
                          <a:solidFill>
                            <a:srgbClr val="0D0D0D"/>
                          </a:solidFill>
                          <a:latin typeface="メイリオ" panose="020B0604030504040204" pitchFamily="50" charset="-128"/>
                          <a:ea typeface="+mn-ea"/>
                          <a:cs typeface="+mn-cs"/>
                        </a:rPr>
                        <a:t>円　</a:t>
                      </a:r>
                      <a:r>
                        <a:rPr kumimoji="1" lang="en-US" altLang="ja-JP" sz="1050" b="0" i="0" kern="1200" dirty="0">
                          <a:solidFill>
                            <a:srgbClr val="002AFF"/>
                          </a:solidFill>
                          <a:latin typeface="メイリオ" panose="020B0604030504040204" pitchFamily="50" charset="-128"/>
                          <a:ea typeface="+mn-ea"/>
                          <a:cs typeface="+mn-cs"/>
                        </a:rPr>
                        <a:t>※2</a:t>
                      </a:r>
                    </a:p>
                  </a:txBody>
                  <a:tcPr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kern="1200">
                          <a:solidFill>
                            <a:schemeClr val="accent3"/>
                          </a:solidFill>
                          <a:latin typeface="Meiryo"/>
                          <a:ea typeface="Meiryo"/>
                          <a:cs typeface="+mn-cs"/>
                        </a:rPr>
                        <a:t>10,000,000</a:t>
                      </a:r>
                      <a:r>
                        <a:rPr kumimoji="1" lang="ja-JP" altLang="en-US" sz="1000" kern="1200">
                          <a:solidFill>
                            <a:schemeClr val="accent3"/>
                          </a:solidFill>
                          <a:latin typeface="Meiryo"/>
                          <a:ea typeface="Meiryo"/>
                          <a:cs typeface="+mn-cs"/>
                        </a:rPr>
                        <a:t>円</a:t>
                      </a:r>
                    </a:p>
                  </a:txBody>
                  <a:tcPr anchor="ct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3381913646"/>
                  </a:ext>
                </a:extLst>
              </a:tr>
              <a:tr h="300426">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0" kern="1200">
                          <a:solidFill>
                            <a:schemeClr val="bg1"/>
                          </a:solidFill>
                          <a:latin typeface="Meiryo"/>
                          <a:ea typeface="Meiryo"/>
                          <a:cs typeface="+mn-cs"/>
                        </a:rPr>
                        <a:t>基本料金（</a:t>
                      </a:r>
                      <a:r>
                        <a:rPr kumimoji="1" lang="en-US" altLang="ja-JP" sz="900" b="0" kern="1200" dirty="0" err="1">
                          <a:solidFill>
                            <a:schemeClr val="bg1"/>
                          </a:solidFill>
                          <a:latin typeface="Meiryo"/>
                          <a:ea typeface="Meiryo"/>
                          <a:cs typeface="+mn-cs"/>
                        </a:rPr>
                        <a:t>vCPM</a:t>
                      </a:r>
                      <a:r>
                        <a:rPr kumimoji="1" lang="ja-JP" altLang="en-US" sz="900" b="0" kern="1200">
                          <a:solidFill>
                            <a:schemeClr val="bg1"/>
                          </a:solidFill>
                          <a:latin typeface="Meiryo"/>
                          <a:ea typeface="Meiryo"/>
                          <a:cs typeface="+mn-cs"/>
                        </a:rPr>
                        <a:t>）</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i="0" kern="1200" dirty="0">
                          <a:solidFill>
                            <a:srgbClr val="0D0D0D"/>
                          </a:solidFill>
                          <a:latin typeface="メイリオ" panose="020B0604030504040204" pitchFamily="50" charset="-128"/>
                          <a:ea typeface="+mn-ea"/>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0" i="0" kern="1200" dirty="0">
                          <a:solidFill>
                            <a:srgbClr val="0D0D0D"/>
                          </a:solidFill>
                          <a:latin typeface="メイリオ" panose="020B0604030504040204" pitchFamily="50" charset="-128"/>
                          <a:ea typeface="+mn-ea"/>
                          <a:cs typeface="+mn-cs"/>
                        </a:rPr>
                        <a:t>-</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4014462905"/>
                  </a:ext>
                </a:extLst>
              </a:tr>
              <a:tr h="300426">
                <a:tc>
                  <a:txBody>
                    <a:bodyPr/>
                    <a:lstStyle>
                      <a:lvl1pPr marL="0" algn="l" defTabSz="914423" rtl="0" eaLnBrk="1" latinLnBrk="0" hangingPunct="1">
                        <a:defRPr kumimoji="1" sz="1800" kern="1200">
                          <a:solidFill>
                            <a:schemeClr val="tx1"/>
                          </a:solidFill>
                          <a:latin typeface="Calibri" panose="020F0502020204030204"/>
                        </a:defRPr>
                      </a:lvl1pPr>
                      <a:lvl2pPr marL="457212" algn="l" defTabSz="914423" rtl="0" eaLnBrk="1" latinLnBrk="0" hangingPunct="1">
                        <a:defRPr kumimoji="1" sz="1800" kern="1200">
                          <a:solidFill>
                            <a:schemeClr val="tx1"/>
                          </a:solidFill>
                          <a:latin typeface="Calibri" panose="020F0502020204030204"/>
                        </a:defRPr>
                      </a:lvl2pPr>
                      <a:lvl3pPr marL="914423" algn="l" defTabSz="914423" rtl="0" eaLnBrk="1" latinLnBrk="0" hangingPunct="1">
                        <a:defRPr kumimoji="1" sz="1800" kern="1200">
                          <a:solidFill>
                            <a:schemeClr val="tx1"/>
                          </a:solidFill>
                          <a:latin typeface="Calibri" panose="020F0502020204030204"/>
                        </a:defRPr>
                      </a:lvl3pPr>
                      <a:lvl4pPr marL="1371634" algn="l" defTabSz="914423" rtl="0" eaLnBrk="1" latinLnBrk="0" hangingPunct="1">
                        <a:defRPr kumimoji="1" sz="1800" kern="1200">
                          <a:solidFill>
                            <a:schemeClr val="tx1"/>
                          </a:solidFill>
                          <a:latin typeface="Calibri" panose="020F0502020204030204"/>
                        </a:defRPr>
                      </a:lvl4pPr>
                      <a:lvl5pPr marL="1828846" algn="l" defTabSz="914423" rtl="0" eaLnBrk="1" latinLnBrk="0" hangingPunct="1">
                        <a:defRPr kumimoji="1" sz="1800" kern="1200">
                          <a:solidFill>
                            <a:schemeClr val="tx1"/>
                          </a:solidFill>
                          <a:latin typeface="Calibri" panose="020F0502020204030204"/>
                        </a:defRPr>
                      </a:lvl5pPr>
                      <a:lvl6pPr marL="2286057" algn="l" defTabSz="914423" rtl="0" eaLnBrk="1" latinLnBrk="0" hangingPunct="1">
                        <a:defRPr kumimoji="1" sz="1800" kern="1200">
                          <a:solidFill>
                            <a:schemeClr val="tx1"/>
                          </a:solidFill>
                          <a:latin typeface="Calibri" panose="020F0502020204030204"/>
                        </a:defRPr>
                      </a:lvl6pPr>
                      <a:lvl7pPr marL="2743269" algn="l" defTabSz="914423" rtl="0" eaLnBrk="1" latinLnBrk="0" hangingPunct="1">
                        <a:defRPr kumimoji="1" sz="1800" kern="1200">
                          <a:solidFill>
                            <a:schemeClr val="tx1"/>
                          </a:solidFill>
                          <a:latin typeface="Calibri" panose="020F0502020204030204"/>
                        </a:defRPr>
                      </a:lvl7pPr>
                      <a:lvl8pPr marL="3200480" algn="l" defTabSz="914423" rtl="0" eaLnBrk="1" latinLnBrk="0" hangingPunct="1">
                        <a:defRPr kumimoji="1" sz="1800" kern="1200">
                          <a:solidFill>
                            <a:schemeClr val="tx1"/>
                          </a:solidFill>
                          <a:latin typeface="Calibri" panose="020F0502020204030204"/>
                        </a:defRPr>
                      </a:lvl8pPr>
                      <a:lvl9pPr marL="3657691" algn="l" defTabSz="914423"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900" b="0" kern="1200">
                          <a:solidFill>
                            <a:schemeClr val="bg1"/>
                          </a:solidFill>
                          <a:latin typeface="Meiryo"/>
                          <a:ea typeface="Meiryo"/>
                          <a:cs typeface="+mn-cs"/>
                        </a:rPr>
                        <a:t>想定</a:t>
                      </a:r>
                      <a:r>
                        <a:rPr kumimoji="1" lang="en-US" altLang="ja-JP" sz="900" b="0" kern="1200" dirty="0" err="1">
                          <a:solidFill>
                            <a:schemeClr val="bg1"/>
                          </a:solidFill>
                          <a:latin typeface="Meiryo"/>
                          <a:ea typeface="Meiryo"/>
                          <a:cs typeface="+mn-cs"/>
                        </a:rPr>
                        <a:t>vimps</a:t>
                      </a:r>
                      <a:r>
                        <a:rPr kumimoji="1" lang="ja-JP" altLang="en-US" sz="900" b="0" kern="1200">
                          <a:solidFill>
                            <a:schemeClr val="bg1"/>
                          </a:solidFill>
                          <a:latin typeface="Meiryo"/>
                          <a:ea typeface="Meiryo"/>
                          <a:cs typeface="+mn-cs"/>
                        </a:rPr>
                        <a:t>（枠配信のみ）</a:t>
                      </a:r>
                    </a:p>
                  </a:txBody>
                  <a:tcPr anchor="ctr">
                    <a:lnL w="28575"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gridSpan="2">
                  <a:txBody>
                    <a:bodyPr/>
                    <a:lstStyle>
                      <a:lvl1pPr marL="0" algn="l" defTabSz="914423" rtl="0" eaLnBrk="1" latinLnBrk="0" hangingPunct="1">
                        <a:defRPr kumimoji="1" sz="1800" kern="1200">
                          <a:solidFill>
                            <a:schemeClr val="tx1"/>
                          </a:solidFill>
                          <a:latin typeface="メイリオ"/>
                          <a:ea typeface="メイリオ"/>
                        </a:defRPr>
                      </a:lvl1pPr>
                      <a:lvl2pPr marL="457212" algn="l" defTabSz="914423" rtl="0" eaLnBrk="1" latinLnBrk="0" hangingPunct="1">
                        <a:defRPr kumimoji="1" sz="1800" kern="1200">
                          <a:solidFill>
                            <a:schemeClr val="tx1"/>
                          </a:solidFill>
                          <a:latin typeface="メイリオ"/>
                          <a:ea typeface="メイリオ"/>
                        </a:defRPr>
                      </a:lvl2pPr>
                      <a:lvl3pPr marL="914423" algn="l" defTabSz="914423" rtl="0" eaLnBrk="1" latinLnBrk="0" hangingPunct="1">
                        <a:defRPr kumimoji="1" sz="1800" kern="1200">
                          <a:solidFill>
                            <a:schemeClr val="tx1"/>
                          </a:solidFill>
                          <a:latin typeface="メイリオ"/>
                          <a:ea typeface="メイリオ"/>
                        </a:defRPr>
                      </a:lvl3pPr>
                      <a:lvl4pPr marL="1371634" algn="l" defTabSz="914423" rtl="0" eaLnBrk="1" latinLnBrk="0" hangingPunct="1">
                        <a:defRPr kumimoji="1" sz="1800" kern="1200">
                          <a:solidFill>
                            <a:schemeClr val="tx1"/>
                          </a:solidFill>
                          <a:latin typeface="メイリオ"/>
                          <a:ea typeface="メイリオ"/>
                        </a:defRPr>
                      </a:lvl4pPr>
                      <a:lvl5pPr marL="1828846" algn="l" defTabSz="914423" rtl="0" eaLnBrk="1" latinLnBrk="0" hangingPunct="1">
                        <a:defRPr kumimoji="1" sz="1800" kern="1200">
                          <a:solidFill>
                            <a:schemeClr val="tx1"/>
                          </a:solidFill>
                          <a:latin typeface="メイリオ"/>
                          <a:ea typeface="メイリオ"/>
                        </a:defRPr>
                      </a:lvl5pPr>
                      <a:lvl6pPr marL="2286057" algn="l" defTabSz="914423" rtl="0" eaLnBrk="1" latinLnBrk="0" hangingPunct="1">
                        <a:defRPr kumimoji="1" sz="1800" kern="1200">
                          <a:solidFill>
                            <a:schemeClr val="tx1"/>
                          </a:solidFill>
                          <a:latin typeface="メイリオ"/>
                          <a:ea typeface="メイリオ"/>
                        </a:defRPr>
                      </a:lvl6pPr>
                      <a:lvl7pPr marL="2743269" algn="l" defTabSz="914423" rtl="0" eaLnBrk="1" latinLnBrk="0" hangingPunct="1">
                        <a:defRPr kumimoji="1" sz="1800" kern="1200">
                          <a:solidFill>
                            <a:schemeClr val="tx1"/>
                          </a:solidFill>
                          <a:latin typeface="メイリオ"/>
                          <a:ea typeface="メイリオ"/>
                        </a:defRPr>
                      </a:lvl7pPr>
                      <a:lvl8pPr marL="3200480" algn="l" defTabSz="914423" rtl="0" eaLnBrk="1" latinLnBrk="0" hangingPunct="1">
                        <a:defRPr kumimoji="1" sz="1800" kern="1200">
                          <a:solidFill>
                            <a:schemeClr val="tx1"/>
                          </a:solidFill>
                          <a:latin typeface="メイリオ"/>
                          <a:ea typeface="メイリオ"/>
                        </a:defRPr>
                      </a:lvl8pPr>
                      <a:lvl9pPr marL="3657691" algn="l" defTabSz="914423" rtl="0" eaLnBrk="1" latinLnBrk="0" hangingPunct="1">
                        <a:defRPr kumimoji="1" sz="1800" kern="1200">
                          <a:solidFill>
                            <a:schemeClr val="tx1"/>
                          </a:solidFill>
                          <a:latin typeface="メイリオ"/>
                          <a:ea typeface="メイリオ"/>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kern="1200" dirty="0">
                          <a:solidFill>
                            <a:srgbClr val="0D0D0D"/>
                          </a:solidFill>
                          <a:latin typeface="メイリオ" panose="020B0604030504040204" pitchFamily="50" charset="-128"/>
                          <a:ea typeface="メイリオ" panose="020B0604030504040204" pitchFamily="50" charset="-128"/>
                          <a:cs typeface="+mn-cs"/>
                        </a:rPr>
                        <a:t>10,600,000vimps</a:t>
                      </a: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050" b="0" i="0" dirty="0">
                          <a:solidFill>
                            <a:srgbClr val="0D0D0D"/>
                          </a:solidFill>
                          <a:latin typeface="メイリオ" panose="020B0604030504040204" pitchFamily="50" charset="-128"/>
                          <a:ea typeface="+mn-ea"/>
                        </a:rPr>
                        <a:t>3,200,000vimps</a:t>
                      </a:r>
                      <a:endParaRPr kumimoji="1" lang="en-US" altLang="ja-JP" sz="1050" b="0" i="0" kern="1200" dirty="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tc gridSpan="2">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0" i="0" dirty="0">
                          <a:solidFill>
                            <a:srgbClr val="0D0D0D"/>
                          </a:solidFill>
                          <a:latin typeface="メイリオ" panose="020B0604030504040204" pitchFamily="50" charset="-128"/>
                          <a:ea typeface="+mn-ea"/>
                        </a:rPr>
                        <a:t>7,300,000vimps</a:t>
                      </a:r>
                      <a:endParaRPr kumimoji="1" lang="en-US" altLang="ja-JP" sz="1050" b="0" i="0" kern="1200" dirty="0">
                        <a:solidFill>
                          <a:srgbClr val="0D0D0D"/>
                        </a:solidFill>
                        <a:latin typeface="Meiryo" panose="020B0604030504040204" pitchFamily="34" charset="-128"/>
                        <a:ea typeface="Meiryo" panose="020B0604030504040204" pitchFamily="34" charset="-128"/>
                        <a:cs typeface="+mn-cs"/>
                      </a:endParaRPr>
                    </a:p>
                  </a:txBody>
                  <a:tcPr marT="36000"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hMerge="1">
                  <a:txBody>
                    <a:bodyPr/>
                    <a:lstStyle/>
                    <a:p>
                      <a:endParaRPr kumimoji="1" lang="ja-JP" altLang="en-US"/>
                    </a:p>
                  </a:txBody>
                  <a:tcPr>
                    <a:lnL w="19050" cap="flat" cmpd="sng" algn="ctr">
                      <a:solidFill>
                        <a:srgbClr val="FFFFFF"/>
                      </a:solidFill>
                      <a:prstDash val="solid"/>
                      <a:round/>
                      <a:headEnd type="none" w="med" len="med"/>
                      <a:tailEnd type="none" w="med" len="med"/>
                    </a:lnL>
                  </a:tcPr>
                </a:tc>
                <a:extLst>
                  <a:ext uri="{0D108BD9-81ED-4DB2-BD59-A6C34878D82A}">
                    <a16:rowId xmlns:a16="http://schemas.microsoft.com/office/drawing/2014/main" val="1788352744"/>
                  </a:ext>
                </a:extLst>
              </a:tr>
            </a:tbl>
          </a:graphicData>
        </a:graphic>
      </p:graphicFrame>
      <p:sp>
        <p:nvSpPr>
          <p:cNvPr id="10" name="円/楕円 15">
            <a:extLst>
              <a:ext uri="{FF2B5EF4-FFF2-40B4-BE49-F238E27FC236}">
                <a16:creationId xmlns:a16="http://schemas.microsoft.com/office/drawing/2014/main" id="{92330585-F9F7-4589-554C-5ECB7E0D23F8}"/>
              </a:ext>
            </a:extLst>
          </p:cNvPr>
          <p:cNvSpPr>
            <a:spLocks noChangeAspect="1"/>
          </p:cNvSpPr>
          <p:nvPr/>
        </p:nvSpPr>
        <p:spPr>
          <a:xfrm>
            <a:off x="8259210" y="2509359"/>
            <a:ext cx="180000" cy="180000"/>
          </a:xfrm>
          <a:prstGeom prst="ellipse">
            <a:avLst/>
          </a:prstGeom>
          <a:solidFill>
            <a:srgbClr val="00003E"/>
          </a:solidFill>
          <a:ln w="9525" cap="flat" cmpd="sng" algn="ctr">
            <a:noFill/>
            <a:prstDash val="solid"/>
          </a:ln>
          <a:effectLst/>
        </p:spPr>
        <p:txBody>
          <a:bodyPr rot="0" spcFirstLastPara="0" vertOverflow="overflow" horzOverflow="overflow" vert="horz" wrap="square" lIns="0" tIns="36000" rIns="0" bIns="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ja-JP"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rPr>
              <a:t>A</a:t>
            </a:r>
            <a:endParaRPr kumimoji="0" lang="ja-JP" altLang="en-US" sz="900" b="1" i="0" u="none" strike="noStrike" kern="0" cap="none" spc="0" normalizeH="0" baseline="0" noProof="0" dirty="0">
              <a:ln>
                <a:noFill/>
              </a:ln>
              <a:solidFill>
                <a:srgbClr val="FFFFFF"/>
              </a:solidFill>
              <a:effectLst/>
              <a:uLnTx/>
              <a:uFillTx/>
              <a:latin typeface="Meiryo" panose="020B0604030504040204" pitchFamily="34" charset="-128"/>
              <a:ea typeface="Meiryo" panose="020B0604030504040204" pitchFamily="34" charset="-128"/>
              <a:cs typeface="Segoe UI" panose="020B0502040204020203" pitchFamily="34" charset="0"/>
            </a:endParaRPr>
          </a:p>
        </p:txBody>
      </p:sp>
    </p:spTree>
    <p:extLst>
      <p:ext uri="{BB962C8B-B14F-4D97-AF65-F5344CB8AC3E}">
        <p14:creationId xmlns:p14="http://schemas.microsoft.com/office/powerpoint/2010/main" val="7949872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9DD24B-DC3D-500E-D7C0-A43DA7109257}"/>
            </a:ext>
          </a:extLst>
        </p:cNvPr>
        <p:cNvGrpSpPr/>
        <p:nvPr/>
      </p:nvGrpSpPr>
      <p:grpSpPr>
        <a:xfrm>
          <a:off x="0" y="0"/>
          <a:ext cx="0" cy="0"/>
          <a:chOff x="0" y="0"/>
          <a:chExt cx="0" cy="0"/>
        </a:xfrm>
      </p:grpSpPr>
      <p:sp>
        <p:nvSpPr>
          <p:cNvPr id="5" name="テキスト プレースホルダー 2">
            <a:extLst>
              <a:ext uri="{FF2B5EF4-FFF2-40B4-BE49-F238E27FC236}">
                <a16:creationId xmlns:a16="http://schemas.microsoft.com/office/drawing/2014/main" id="{2B28131D-1480-3401-05D1-AF56CAA1C26B}"/>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商品スペック</a:t>
            </a:r>
          </a:p>
        </p:txBody>
      </p:sp>
      <p:pic>
        <p:nvPicPr>
          <p:cNvPr id="8" name="図プレースホルダー 12" descr="アイコン&#10;&#10;自動的に生成された説明">
            <a:extLst>
              <a:ext uri="{FF2B5EF4-FFF2-40B4-BE49-F238E27FC236}">
                <a16:creationId xmlns:a16="http://schemas.microsoft.com/office/drawing/2014/main" id="{223FEC8B-A01E-4A6F-5A38-A2B7D6C140D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2" name="テキスト プレースホルダー 35">
            <a:extLst>
              <a:ext uri="{FF2B5EF4-FFF2-40B4-BE49-F238E27FC236}">
                <a16:creationId xmlns:a16="http://schemas.microsoft.com/office/drawing/2014/main" id="{63B2DAEF-6AC5-0751-15B0-C47C071B6162}"/>
              </a:ext>
            </a:extLst>
          </p:cNvPr>
          <p:cNvSpPr txBox="1">
            <a:spLocks noGrp="1"/>
          </p:cNvSpPr>
          <p:nvPr>
            <p:ph type="body" sz="quarter" idx="10"/>
          </p:nvPr>
        </p:nvSpPr>
        <p:spPr>
          <a:xfrm>
            <a:off x="3657076" y="252412"/>
            <a:ext cx="5368395" cy="338543"/>
          </a:xfrm>
          <a:prstGeom prst="rect">
            <a:avLst/>
          </a:prstGeom>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kumimoji="1"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None/>
            </a:pPr>
            <a:r>
              <a:rPr lang="en-US" altLang="ja-JP" sz="2000" dirty="0">
                <a:solidFill>
                  <a:srgbClr val="000048"/>
                </a:solidFill>
                <a:latin typeface="Meiryo" panose="020B0604030504040204" pitchFamily="50" charset="-128"/>
                <a:ea typeface="Meiryo" panose="020B0604030504040204" pitchFamily="50" charset="-128"/>
              </a:rPr>
              <a:t>LINE NEWS Top Ad</a:t>
            </a:r>
            <a:r>
              <a:rPr lang="ja-JP" altLang="en-US" sz="2000" dirty="0">
                <a:solidFill>
                  <a:srgbClr val="000048"/>
                </a:solidFill>
                <a:latin typeface="Meiryo" panose="020B0604030504040204" pitchFamily="50" charset="-128"/>
                <a:ea typeface="Meiryo" panose="020B0604030504040204" pitchFamily="50" charset="-128"/>
              </a:rPr>
              <a:t>　</a:t>
            </a:r>
            <a:r>
              <a:rPr lang="en-US" altLang="ja-JP" sz="2000" dirty="0">
                <a:solidFill>
                  <a:srgbClr val="000048"/>
                </a:solidFill>
                <a:latin typeface="Meiryo" panose="020B0604030504040204" pitchFamily="50" charset="-128"/>
                <a:ea typeface="Meiryo" panose="020B0604030504040204" pitchFamily="50" charset="-128"/>
              </a:rPr>
              <a:t>SP</a:t>
            </a:r>
            <a:endParaRPr lang="ja-JP" altLang="en-US" sz="2000" dirty="0">
              <a:solidFill>
                <a:srgbClr val="000048"/>
              </a:solidFill>
              <a:highlight>
                <a:srgbClr val="AAAAAF"/>
              </a:highlight>
              <a:latin typeface="Meiryo" panose="020B0604030504040204" pitchFamily="50" charset="-128"/>
              <a:ea typeface="Meiryo" panose="020B0604030504040204" pitchFamily="50" charset="-128"/>
            </a:endParaRPr>
          </a:p>
        </p:txBody>
      </p:sp>
      <p:sp>
        <p:nvSpPr>
          <p:cNvPr id="2" name="角丸四角形 4">
            <a:extLst>
              <a:ext uri="{FF2B5EF4-FFF2-40B4-BE49-F238E27FC236}">
                <a16:creationId xmlns:a16="http://schemas.microsoft.com/office/drawing/2014/main" id="{AC22310C-3750-52C5-4D3D-41A484C6B5B5}"/>
              </a:ext>
            </a:extLst>
          </p:cNvPr>
          <p:cNvSpPr/>
          <p:nvPr/>
        </p:nvSpPr>
        <p:spPr>
          <a:xfrm>
            <a:off x="1717542" y="202787"/>
            <a:ext cx="1724158" cy="404312"/>
          </a:xfrm>
          <a:prstGeom prst="roundRect">
            <a:avLst>
              <a:gd name="adj" fmla="val 50000"/>
            </a:avLst>
          </a:prstGeom>
          <a:solidFill>
            <a:schemeClr val="bg1"/>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7200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1" i="0" u="none" strike="noStrike" kern="1200" cap="none" spc="0" normalizeH="0" baseline="0" noProof="0" dirty="0">
                <a:ln>
                  <a:noFill/>
                </a:ln>
                <a:solidFill>
                  <a:srgbClr val="00003E"/>
                </a:solidFill>
                <a:effectLst/>
                <a:uLnTx/>
                <a:uFillTx/>
                <a:latin typeface="Meiryo" panose="020B0604030504040204" pitchFamily="34" charset="-128"/>
                <a:ea typeface="Meiryo" panose="020B0604030504040204" pitchFamily="34" charset="-128"/>
              </a:rPr>
              <a:t>ターゲティング設定</a:t>
            </a:r>
          </a:p>
        </p:txBody>
      </p:sp>
      <p:sp>
        <p:nvSpPr>
          <p:cNvPr id="4" name="テキスト ボックス 5">
            <a:extLst>
              <a:ext uri="{FF2B5EF4-FFF2-40B4-BE49-F238E27FC236}">
                <a16:creationId xmlns:a16="http://schemas.microsoft.com/office/drawing/2014/main" id="{6A90E12B-E17A-8F1D-62BE-CD54431661DF}"/>
              </a:ext>
            </a:extLst>
          </p:cNvPr>
          <p:cNvSpPr txBox="1"/>
          <p:nvPr/>
        </p:nvSpPr>
        <p:spPr>
          <a:xfrm>
            <a:off x="479424" y="4790452"/>
            <a:ext cx="11233147" cy="1158779"/>
          </a:xfrm>
          <a:prstGeom prst="rect">
            <a:avLst/>
          </a:prstGeom>
          <a:noFill/>
        </p:spPr>
        <p:txBody>
          <a:bodyPr wrap="square" lIns="0" tIns="45720" rIns="0" bIns="45720" rtlCol="0" anchor="t">
            <a:spAutoFit/>
          </a:bodyPr>
          <a:lstStyle>
            <a:defPPr lvl="0">
              <a:defRPr lang="ja-JP"/>
            </a:defPPr>
            <a:lvl1pPr marL="0" lvl="1" algn="l" defTabSz="914400" rtl="0" eaLnBrk="1" latinLnBrk="0" hangingPunct="1">
              <a:defRPr kumimoji="1" sz="1800" kern="1200">
                <a:solidFill>
                  <a:schemeClr val="tx1"/>
                </a:solidFill>
                <a:latin typeface="+mn-lt"/>
                <a:ea typeface="+mn-ea"/>
                <a:cs typeface="+mn-cs"/>
              </a:defRPr>
            </a:lvl1pPr>
            <a:lvl2pPr marL="457200" lvl="2" algn="l" defTabSz="914400" rtl="0" eaLnBrk="1" latinLnBrk="0" hangingPunct="1">
              <a:defRPr kumimoji="1" sz="1800" kern="1200">
                <a:solidFill>
                  <a:schemeClr val="tx1"/>
                </a:solidFill>
                <a:latin typeface="+mn-lt"/>
                <a:ea typeface="+mn-ea"/>
                <a:cs typeface="+mn-cs"/>
              </a:defRPr>
            </a:lvl2pPr>
            <a:lvl3pPr marL="914400" lvl="3" algn="l" defTabSz="914400" rtl="0" eaLnBrk="1" latinLnBrk="0" hangingPunct="1">
              <a:defRPr kumimoji="1" sz="1800" kern="1200">
                <a:solidFill>
                  <a:schemeClr val="tx1"/>
                </a:solidFill>
                <a:latin typeface="+mn-lt"/>
                <a:ea typeface="+mn-ea"/>
                <a:cs typeface="+mn-cs"/>
              </a:defRPr>
            </a:lvl3pPr>
            <a:lvl4pPr marL="1371600" lvl="4"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は「基本料金</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ターゲティングごとに設定されている掛け率」（小数点以下切り捨て）によって決定されます。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掛け率の最大値は</a:t>
            </a:r>
            <a:r>
              <a:rPr lang="en-US" altLang="ja-JP" sz="900" dirty="0">
                <a:solidFill>
                  <a:srgbClr val="0D0D0D"/>
                </a:solidFill>
                <a:latin typeface="Meiryo" panose="020B0604030504040204" pitchFamily="34" charset="-128"/>
                <a:ea typeface="Meiryo" panose="020B0604030504040204" pitchFamily="34" charset="-128"/>
              </a:rPr>
              <a:t>1</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倍になります。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例：性別、年齢、オーディエンスリスト（興味関心、購買意向、属性・ライフイベント）を設定した場合、</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1.2</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1.5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=2.16</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倍となりますが、最大値が</a:t>
            </a:r>
            <a:r>
              <a:rPr lang="en-US" altLang="ja-JP" sz="900" dirty="0">
                <a:solidFill>
                  <a:srgbClr val="0D0D0D"/>
                </a:solidFill>
                <a:latin typeface="Meiryo" panose="020B0604030504040204" pitchFamily="34" charset="-128"/>
                <a:ea typeface="Meiryo" panose="020B0604030504040204" pitchFamily="34" charset="-128"/>
              </a:rPr>
              <a:t>1</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倍のため、</a:t>
            </a:r>
            <a:r>
              <a:rPr lang="en-US" altLang="ja-JP" sz="900" dirty="0">
                <a:solidFill>
                  <a:srgbClr val="0D0D0D"/>
                </a:solidFill>
                <a:latin typeface="Meiryo" panose="020B0604030504040204" pitchFamily="34" charset="-128"/>
                <a:ea typeface="Meiryo" panose="020B0604030504040204" pitchFamily="34" charset="-128"/>
              </a:rPr>
              <a:t>1</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.5</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倍で設定可能となります。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オーディエンスリストを複数選択した場合、</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掛け率は高い方が選択されます。</a:t>
            </a:r>
            <a:endParaRPr kumimoji="1" lang="en-US" altLang="ja-JP" sz="900" b="0" i="0" u="none" strike="noStrike" kern="1200" cap="none" spc="0" normalizeH="0" baseline="0" noProof="0" dirty="0">
              <a:ln>
                <a:noFill/>
              </a:ln>
              <a:solidFill>
                <a:srgbClr val="FFC000"/>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「枠購入型」や「時間帯ジャック購入型」配信商品の場合は、ターゲティング項目ごとの「</a:t>
            </a:r>
            <a:r>
              <a:rPr kumimoji="1" lang="en-US" altLang="ja-JP" sz="900" b="0" i="0" u="none" strike="noStrike" kern="1200" cap="none" spc="0" normalizeH="0" baseline="0" noProof="0" dirty="0" err="1">
                <a:ln>
                  <a:noFill/>
                </a:ln>
                <a:solidFill>
                  <a:srgbClr val="0D0D0D"/>
                </a:solidFill>
                <a:effectLst/>
                <a:uLnTx/>
                <a:uFillTx/>
                <a:latin typeface="Meiryo" panose="020B0604030504040204" pitchFamily="34" charset="-128"/>
                <a:ea typeface="Meiryo" panose="020B0604030504040204" pitchFamily="34" charset="-128"/>
                <a:cs typeface="+mn-cs"/>
              </a:rPr>
              <a:t>vCPM</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掛け率」を含んだ金額を記載しています。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※SP</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※1</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オーディエンスリストの詳細は、</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a:t>
            </a:r>
            <a:r>
              <a:rPr kumimoji="1" lang="ja-JP" altLang="en-US"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広告ヘルプを参照してください。</a:t>
            </a:r>
            <a:r>
              <a:rPr kumimoji="1" lang="en-US" altLang="ja-JP" sz="9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hlinkClick r:id="rId3"/>
              </a:rPr>
              <a:t>https://ads-help.yahoo-net.jp/s/article/H000044833?language=ja</a:t>
            </a:r>
            <a:endParaRPr kumimoji="1" lang="en-US" altLang="ja-JP" sz="900" b="0" i="0" u="none" strike="noStrike" kern="1200" cap="none" spc="0" normalizeH="0" baseline="0" noProof="0" dirty="0">
              <a:ln>
                <a:noFill/>
              </a:ln>
              <a:solidFill>
                <a:srgbClr val="000000">
                  <a:lumMod val="65000"/>
                  <a:lumOff val="35000"/>
                </a:srgbClr>
              </a:solidFill>
              <a:effectLst/>
              <a:uLnTx/>
              <a:uFillTx/>
              <a:latin typeface="Meiryo" panose="020B0604030504040204" pitchFamily="34" charset="-128"/>
              <a:ea typeface="Meiryo" panose="020B0604030504040204" pitchFamily="34" charset="-128"/>
              <a:cs typeface="+mn-cs"/>
            </a:endParaRPr>
          </a:p>
        </p:txBody>
      </p:sp>
      <p:graphicFrame>
        <p:nvGraphicFramePr>
          <p:cNvPr id="11" name="表 10">
            <a:extLst>
              <a:ext uri="{FF2B5EF4-FFF2-40B4-BE49-F238E27FC236}">
                <a16:creationId xmlns:a16="http://schemas.microsoft.com/office/drawing/2014/main" id="{E32B4F43-1AE4-5E89-87FA-92A4F15CD826}"/>
              </a:ext>
            </a:extLst>
          </p:cNvPr>
          <p:cNvGraphicFramePr>
            <a:graphicFrameLocks noGrp="1"/>
          </p:cNvGraphicFramePr>
          <p:nvPr>
            <p:extLst>
              <p:ext uri="{D42A27DB-BD31-4B8C-83A1-F6EECF244321}">
                <p14:modId xmlns:p14="http://schemas.microsoft.com/office/powerpoint/2010/main" val="1069944373"/>
              </p:ext>
            </p:extLst>
          </p:nvPr>
        </p:nvGraphicFramePr>
        <p:xfrm>
          <a:off x="479423" y="884135"/>
          <a:ext cx="7831200" cy="3863724"/>
        </p:xfrm>
        <a:graphic>
          <a:graphicData uri="http://schemas.openxmlformats.org/drawingml/2006/table">
            <a:tbl>
              <a:tblPr bandRow="1"/>
              <a:tblGrid>
                <a:gridCol w="1453549">
                  <a:extLst>
                    <a:ext uri="{9D8B030D-6E8A-4147-A177-3AD203B41FA5}">
                      <a16:colId xmlns:a16="http://schemas.microsoft.com/office/drawing/2014/main" val="792911817"/>
                    </a:ext>
                  </a:extLst>
                </a:gridCol>
                <a:gridCol w="1400537">
                  <a:extLst>
                    <a:ext uri="{9D8B030D-6E8A-4147-A177-3AD203B41FA5}">
                      <a16:colId xmlns:a16="http://schemas.microsoft.com/office/drawing/2014/main" val="2515137241"/>
                    </a:ext>
                  </a:extLst>
                </a:gridCol>
                <a:gridCol w="1643605">
                  <a:extLst>
                    <a:ext uri="{9D8B030D-6E8A-4147-A177-3AD203B41FA5}">
                      <a16:colId xmlns:a16="http://schemas.microsoft.com/office/drawing/2014/main" val="3608287535"/>
                    </a:ext>
                  </a:extLst>
                </a:gridCol>
                <a:gridCol w="1655180">
                  <a:extLst>
                    <a:ext uri="{9D8B030D-6E8A-4147-A177-3AD203B41FA5}">
                      <a16:colId xmlns:a16="http://schemas.microsoft.com/office/drawing/2014/main" val="135909385"/>
                    </a:ext>
                  </a:extLst>
                </a:gridCol>
                <a:gridCol w="1678329">
                  <a:extLst>
                    <a:ext uri="{9D8B030D-6E8A-4147-A177-3AD203B41FA5}">
                      <a16:colId xmlns:a16="http://schemas.microsoft.com/office/drawing/2014/main" val="3135225489"/>
                    </a:ext>
                  </a:extLst>
                </a:gridCol>
              </a:tblGrid>
              <a:tr h="490481">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dirty="0">
                          <a:solidFill>
                            <a:schemeClr val="bg1"/>
                          </a:solidFill>
                          <a:latin typeface="Meiryo" panose="020B0604030504040204" pitchFamily="34" charset="-128"/>
                          <a:ea typeface="Meiryo" panose="020B0604030504040204" pitchFamily="34" charset="-128"/>
                        </a:rPr>
                        <a:t>ターゲティング</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1" kern="1200" dirty="0" err="1">
                          <a:solidFill>
                            <a:schemeClr val="bg1"/>
                          </a:solidFill>
                          <a:latin typeface="Meiryo" panose="020B0604030504040204" pitchFamily="34" charset="-128"/>
                          <a:ea typeface="Meiryo" panose="020B0604030504040204" pitchFamily="34" charset="-128"/>
                        </a:rPr>
                        <a:t>vCPM</a:t>
                      </a:r>
                      <a:endParaRPr kumimoji="1" lang="en-US" altLang="ja-JP" sz="1100" b="1" kern="1200" dirty="0">
                        <a:solidFill>
                          <a:schemeClr val="bg1"/>
                        </a:solidFill>
                        <a:latin typeface="Meiryo" panose="020B0604030504040204" pitchFamily="34" charset="-128"/>
                        <a:ea typeface="Meiryo" panose="020B0604030504040204" pitchFamily="34" charset="-128"/>
                      </a:endParaRPr>
                    </a:p>
                    <a:p>
                      <a:pPr algn="ctr"/>
                      <a:r>
                        <a:rPr kumimoji="1" lang="ja-JP" altLang="en-US" sz="1100" b="1" kern="1200" dirty="0">
                          <a:solidFill>
                            <a:schemeClr val="bg1"/>
                          </a:solidFill>
                          <a:latin typeface="Meiryo" panose="020B0604030504040204" pitchFamily="34" charset="-128"/>
                          <a:ea typeface="Meiryo" panose="020B0604030504040204" pitchFamily="34" charset="-128"/>
                        </a:rPr>
                        <a:t>掛け率</a:t>
                      </a:r>
                      <a:endParaRPr kumimoji="1" lang="en-US" altLang="ja-JP" sz="11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900" b="1" kern="1200" dirty="0">
                          <a:solidFill>
                            <a:schemeClr val="bg1"/>
                          </a:solidFill>
                          <a:latin typeface="Meiryo" panose="020B0604030504040204" pitchFamily="34" charset="-128"/>
                          <a:ea typeface="Meiryo" panose="020B0604030504040204" pitchFamily="34" charset="-128"/>
                          <a:cs typeface="+mn-cs"/>
                        </a:rPr>
                        <a:t>LINE NEWS Top Ad 1Day</a:t>
                      </a:r>
                      <a:r>
                        <a:rPr kumimoji="1" lang="ja-JP" altLang="en-US" sz="900" b="1" kern="1200" dirty="0">
                          <a:solidFill>
                            <a:schemeClr val="bg1"/>
                          </a:solidFill>
                          <a:latin typeface="Meiryo" panose="020B0604030504040204" pitchFamily="34" charset="-128"/>
                          <a:ea typeface="Meiryo" panose="020B0604030504040204" pitchFamily="34" charset="-128"/>
                          <a:cs typeface="+mn-cs"/>
                        </a:rPr>
                        <a:t>　</a:t>
                      </a:r>
                      <a:r>
                        <a:rPr kumimoji="1" lang="en-US" altLang="ja-JP" sz="900" b="1" kern="1200" dirty="0">
                          <a:solidFill>
                            <a:schemeClr val="bg1"/>
                          </a:solidFill>
                          <a:latin typeface="Meiryo" panose="020B0604030504040204" pitchFamily="34" charset="-128"/>
                          <a:ea typeface="Meiryo" panose="020B0604030504040204" pitchFamily="34" charset="-128"/>
                          <a:cs typeface="+mn-cs"/>
                        </a:rPr>
                        <a:t>SP</a:t>
                      </a:r>
                      <a:r>
                        <a:rPr kumimoji="1" lang="ja-JP" altLang="en-US" sz="900" b="1" kern="1200" dirty="0">
                          <a:solidFill>
                            <a:schemeClr val="bg1"/>
                          </a:solidFill>
                          <a:latin typeface="Meiryo" panose="020B0604030504040204" pitchFamily="34" charset="-128"/>
                          <a:ea typeface="Meiryo" panose="020B0604030504040204" pitchFamily="34" charset="-128"/>
                          <a:cs typeface="+mn-cs"/>
                        </a:rPr>
                        <a:t>（オールリーチ）</a:t>
                      </a:r>
                      <a:endParaRPr kumimoji="1" lang="en-US" altLang="ja-JP" sz="9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900" b="1" i="0" u="none" strike="noStrike" kern="1200" dirty="0">
                          <a:solidFill>
                            <a:schemeClr val="bg1"/>
                          </a:solidFill>
                          <a:effectLst/>
                          <a:latin typeface="Meiryo" panose="020B0604030504040204" pitchFamily="34" charset="-128"/>
                          <a:ea typeface="Meiryo" panose="020B0604030504040204" pitchFamily="34" charset="-128"/>
                          <a:cs typeface="+mn-cs"/>
                        </a:rPr>
                        <a:t>LINE NEWS Top Ad 1Day</a:t>
                      </a:r>
                      <a:r>
                        <a:rPr kumimoji="1" lang="ja-JP" altLang="en-US" sz="900" b="1" i="0" u="none" strike="noStrike" kern="1200" dirty="0">
                          <a:solidFill>
                            <a:schemeClr val="bg1"/>
                          </a:solidFill>
                          <a:effectLst/>
                          <a:latin typeface="Meiryo" panose="020B0604030504040204" pitchFamily="34" charset="-128"/>
                          <a:ea typeface="Meiryo" panose="020B0604030504040204" pitchFamily="34" charset="-128"/>
                          <a:cs typeface="+mn-cs"/>
                        </a:rPr>
                        <a:t>　</a:t>
                      </a:r>
                      <a:r>
                        <a:rPr kumimoji="1" lang="en-US" altLang="ja-JP" sz="900" b="1" i="0" u="none" strike="noStrike" kern="1200" dirty="0">
                          <a:solidFill>
                            <a:schemeClr val="bg1"/>
                          </a:solidFill>
                          <a:effectLst/>
                          <a:latin typeface="Meiryo" panose="020B0604030504040204" pitchFamily="34" charset="-128"/>
                          <a:ea typeface="Meiryo" panose="020B0604030504040204" pitchFamily="34" charset="-128"/>
                          <a:cs typeface="+mn-cs"/>
                        </a:rPr>
                        <a:t>SP</a:t>
                      </a:r>
                      <a:r>
                        <a:rPr kumimoji="1" lang="ja-JP" altLang="en-US" sz="900" b="1" i="0" u="none" strike="noStrike" kern="1200" dirty="0">
                          <a:solidFill>
                            <a:schemeClr val="bg1"/>
                          </a:solidFill>
                          <a:effectLst/>
                          <a:latin typeface="Meiryo" panose="020B0604030504040204" pitchFamily="34" charset="-128"/>
                          <a:ea typeface="Meiryo" panose="020B0604030504040204" pitchFamily="34" charset="-128"/>
                          <a:cs typeface="+mn-cs"/>
                        </a:rPr>
                        <a:t>（オールリーチ）（男性）</a:t>
                      </a:r>
                      <a:endParaRPr kumimoji="1" lang="en-US" altLang="ja-JP" sz="900" b="1" i="0" u="none" strike="noStrike" kern="1200" dirty="0">
                        <a:solidFill>
                          <a:schemeClr val="bg1"/>
                        </a:solidFill>
                        <a:effectLst/>
                        <a:latin typeface="Meiryo" panose="020B0604030504040204" pitchFamily="34" charset="-128"/>
                        <a:ea typeface="Meiryo" panose="020B0604030504040204" pitchFamily="34" charset="-128"/>
                        <a:cs typeface="+mn-cs"/>
                      </a:endParaRPr>
                    </a:p>
                  </a:txBody>
                  <a:tcPr marL="45720" marR="4572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kumimoji="1" lang="en-US" altLang="ja-JP" sz="900" b="1" i="0" u="none" strike="noStrike" kern="1200" dirty="0">
                          <a:solidFill>
                            <a:schemeClr val="bg1"/>
                          </a:solidFill>
                          <a:effectLst/>
                          <a:latin typeface="Meiryo" panose="020B0604030504040204" pitchFamily="34" charset="-128"/>
                          <a:ea typeface="Meiryo" panose="020B0604030504040204" pitchFamily="34" charset="-128"/>
                          <a:cs typeface="+mn-cs"/>
                        </a:rPr>
                        <a:t>LINE NEWS Top Ad 1Day</a:t>
                      </a:r>
                      <a:r>
                        <a:rPr kumimoji="1" lang="ja-JP" altLang="en-US" sz="900" b="1" i="0" u="none" strike="noStrike" kern="1200" dirty="0">
                          <a:solidFill>
                            <a:schemeClr val="bg1"/>
                          </a:solidFill>
                          <a:effectLst/>
                          <a:latin typeface="Meiryo" panose="020B0604030504040204" pitchFamily="34" charset="-128"/>
                          <a:ea typeface="Meiryo" panose="020B0604030504040204" pitchFamily="34" charset="-128"/>
                          <a:cs typeface="+mn-cs"/>
                        </a:rPr>
                        <a:t>　</a:t>
                      </a:r>
                      <a:r>
                        <a:rPr kumimoji="1" lang="en-US" altLang="ja-JP" sz="900" b="1" i="0" u="none" strike="noStrike" kern="1200" dirty="0">
                          <a:solidFill>
                            <a:schemeClr val="bg1"/>
                          </a:solidFill>
                          <a:effectLst/>
                          <a:latin typeface="Meiryo" panose="020B0604030504040204" pitchFamily="34" charset="-128"/>
                          <a:ea typeface="Meiryo" panose="020B0604030504040204" pitchFamily="34" charset="-128"/>
                          <a:cs typeface="+mn-cs"/>
                        </a:rPr>
                        <a:t>SP</a:t>
                      </a:r>
                      <a:r>
                        <a:rPr kumimoji="1" lang="ja-JP" altLang="en-US" sz="900" b="1" i="0" u="none" strike="noStrike" kern="1200" dirty="0">
                          <a:solidFill>
                            <a:schemeClr val="bg1"/>
                          </a:solidFill>
                          <a:effectLst/>
                          <a:latin typeface="Meiryo" panose="020B0604030504040204" pitchFamily="34" charset="-128"/>
                          <a:ea typeface="Meiryo" panose="020B0604030504040204" pitchFamily="34" charset="-128"/>
                          <a:cs typeface="+mn-cs"/>
                        </a:rPr>
                        <a:t>（オールリーチ）（女性）</a:t>
                      </a:r>
                      <a:endParaRPr kumimoji="1" lang="en-US" altLang="ja-JP" sz="900" b="1" i="0" u="none" strike="noStrike" kern="1200" dirty="0">
                        <a:solidFill>
                          <a:schemeClr val="bg1"/>
                        </a:solidFill>
                        <a:effectLst/>
                        <a:latin typeface="Meiryo" panose="020B0604030504040204" pitchFamily="34" charset="-128"/>
                        <a:ea typeface="Meiryo" panose="020B0604030504040204" pitchFamily="34" charset="-128"/>
                        <a:cs typeface="+mn-cs"/>
                      </a:endParaRPr>
                    </a:p>
                  </a:txBody>
                  <a:tcPr marL="45720" marR="4572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性別</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a:solidFill>
                            <a:schemeClr val="bg1"/>
                          </a:solidFill>
                          <a:latin typeface="Meiryo" panose="020B0604030504040204" pitchFamily="34" charset="-128"/>
                          <a:ea typeface="Meiryo" panose="020B0604030504040204" pitchFamily="34" charset="-128"/>
                        </a:rPr>
                        <a:t>1.2</a:t>
                      </a:r>
                      <a:r>
                        <a:rPr kumimoji="1" lang="ja-JP" altLang="en-US" sz="1100" b="0">
                          <a:solidFill>
                            <a:schemeClr val="bg1"/>
                          </a:solidFill>
                          <a:latin typeface="Meiryo" panose="020B0604030504040204" pitchFamily="34" charset="-128"/>
                          <a:ea typeface="Meiryo" panose="020B0604030504040204" pitchFamily="34" charset="-128"/>
                        </a:rPr>
                        <a:t>倍</a:t>
                      </a: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100" b="0" dirty="0">
                          <a:solidFill>
                            <a:srgbClr val="0D0D0D"/>
                          </a:solidFill>
                          <a:latin typeface="メイリオ" panose="020B0604030504040204" pitchFamily="50" charset="-128"/>
                          <a:ea typeface="メイリオ" panose="020B0604030504040204" pitchFamily="50" charset="-128"/>
                        </a:rPr>
                        <a:t>男性（固定）</a:t>
                      </a: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cap="none" spc="0" normalizeH="0" baseline="0" noProof="0" dirty="0">
                          <a:ln>
                            <a:noFill/>
                          </a:ln>
                          <a:solidFill>
                            <a:srgbClr val="0D0D0D"/>
                          </a:solidFill>
                          <a:effectLst/>
                          <a:uLnTx/>
                          <a:uFillTx/>
                          <a:latin typeface="メイリオ" panose="020B0604030504040204" pitchFamily="50" charset="-128"/>
                          <a:ea typeface="メイリオ" panose="020B0604030504040204" pitchFamily="50" charset="-128"/>
                          <a:cs typeface="+mn-cs"/>
                        </a:rPr>
                        <a:t>女性（固定）</a:t>
                      </a: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84434171"/>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dirty="0">
                          <a:solidFill>
                            <a:schemeClr val="bg1"/>
                          </a:solidFill>
                          <a:latin typeface="Meiryo" panose="020B0604030504040204" pitchFamily="34" charset="-128"/>
                          <a:ea typeface="Meiryo" panose="020B0604030504040204" pitchFamily="34" charset="-128"/>
                        </a:rPr>
                        <a:t>年齢</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a:solidFill>
                            <a:schemeClr val="bg1"/>
                          </a:solidFill>
                          <a:latin typeface="Meiryo" panose="020B0604030504040204" pitchFamily="34" charset="-128"/>
                          <a:ea typeface="Meiryo" panose="020B0604030504040204" pitchFamily="34" charset="-128"/>
                        </a:rPr>
                        <a:t>1.2</a:t>
                      </a:r>
                      <a:r>
                        <a:rPr kumimoji="1" lang="ja-JP" altLang="en-US" sz="1100" b="0" kern="1200">
                          <a:solidFill>
                            <a:schemeClr val="bg1"/>
                          </a:solidFill>
                          <a:latin typeface="Meiryo" panose="020B0604030504040204" pitchFamily="34" charset="-128"/>
                          <a:ea typeface="Meiryo" panose="020B0604030504040204" pitchFamily="34" charset="-128"/>
                        </a:rPr>
                        <a:t>倍</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931917948"/>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dirty="0">
                          <a:solidFill>
                            <a:schemeClr val="bg1"/>
                          </a:solidFill>
                          <a:latin typeface="Meiryo" panose="020B0604030504040204" pitchFamily="34" charset="-128"/>
                          <a:ea typeface="Meiryo" panose="020B0604030504040204" pitchFamily="34" charset="-128"/>
                        </a:rPr>
                        <a:t>地域（都道府県）</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66098080"/>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a:solidFill>
                            <a:schemeClr val="bg1"/>
                          </a:solidFill>
                          <a:latin typeface="Meiryo" panose="020B0604030504040204" pitchFamily="34" charset="-128"/>
                          <a:ea typeface="Meiryo" panose="020B0604030504040204" pitchFamily="34" charset="-128"/>
                        </a:rPr>
                        <a:t>地域（市区郡）</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100" b="0" kern="1200" dirty="0">
                          <a:solidFill>
                            <a:schemeClr val="bg1"/>
                          </a:solidFill>
                          <a:latin typeface="Meiryo" panose="020B0604030504040204" pitchFamily="34" charset="-128"/>
                          <a:ea typeface="Meiryo" panose="020B0604030504040204" pitchFamily="34" charset="-128"/>
                        </a:rPr>
                        <a:t>1.5</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463668774"/>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曜日・</a:t>
                      </a:r>
                      <a:r>
                        <a:rPr kumimoji="1" lang="ja-JP" altLang="en-US" sz="1100" b="0">
                          <a:solidFill>
                            <a:schemeClr val="bg1"/>
                          </a:solidFill>
                          <a:latin typeface="Meiryo" panose="020B0604030504040204" pitchFamily="34" charset="-128"/>
                          <a:ea typeface="Meiryo" panose="020B0604030504040204" pitchFamily="34" charset="-128"/>
                        </a:rPr>
                        <a:t>時間帯</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1.2</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57742112"/>
                  </a:ext>
                </a:extLst>
              </a:tr>
              <a:tr h="490481">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a:t>
                      </a:r>
                      <a:endParaRPr kumimoji="1" lang="en-US" altLang="ja-JP" sz="1100" b="0" kern="120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リスト</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（興味関心、購買</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意向、属性・ライフ</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イベント）</a:t>
                      </a:r>
                      <a:r>
                        <a:rPr kumimoji="1" lang="en-US" altLang="ja-JP" sz="900" b="0" kern="1200" dirty="0">
                          <a:solidFill>
                            <a:schemeClr val="bg1"/>
                          </a:solidFill>
                          <a:latin typeface="Meiryo" panose="020B0604030504040204" pitchFamily="34" charset="-128"/>
                          <a:ea typeface="Meiryo" panose="020B0604030504040204" pitchFamily="34" charset="-128"/>
                        </a:rPr>
                        <a:t>※</a:t>
                      </a:r>
                      <a:r>
                        <a:rPr kumimoji="1" lang="ja-JP" altLang="en-US" sz="900" b="0" kern="1200" dirty="0">
                          <a:solidFill>
                            <a:schemeClr val="bg1"/>
                          </a:solidFill>
                          <a:latin typeface="Meiryo" panose="020B0604030504040204" pitchFamily="34" charset="-128"/>
                          <a:ea typeface="Meiryo" panose="020B0604030504040204" pitchFamily="34" charset="-128"/>
                        </a:rPr>
                        <a:t>１</a:t>
                      </a:r>
                      <a:endParaRPr kumimoji="1" lang="en-US" altLang="ja-JP" sz="9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配信：</a:t>
                      </a:r>
                      <a:r>
                        <a:rPr kumimoji="1" lang="en-US" altLang="ja-JP" sz="1000" b="0" kern="1200" dirty="0">
                          <a:solidFill>
                            <a:schemeClr val="bg1"/>
                          </a:solidFill>
                          <a:latin typeface="Meiryo" panose="020B0604030504040204" pitchFamily="34" charset="-128"/>
                          <a:ea typeface="Meiryo" panose="020B0604030504040204" pitchFamily="34" charset="-128"/>
                        </a:rPr>
                        <a:t>1.5</a:t>
                      </a:r>
                      <a:r>
                        <a:rPr kumimoji="1" lang="ja-JP" altLang="en-US" sz="1000" b="0" kern="1200" dirty="0">
                          <a:solidFill>
                            <a:schemeClr val="bg1"/>
                          </a:solidFill>
                          <a:latin typeface="Meiryo" panose="020B0604030504040204" pitchFamily="34" charset="-128"/>
                          <a:ea typeface="Meiryo" panose="020B0604030504040204" pitchFamily="34" charset="-128"/>
                        </a:rPr>
                        <a:t>倍</a:t>
                      </a:r>
                      <a:endParaRPr kumimoji="1" lang="en-US" altLang="ja-JP" sz="1000" b="0" kern="1200" dirty="0">
                        <a:solidFill>
                          <a:schemeClr val="bg1"/>
                        </a:solidFill>
                        <a:latin typeface="Meiryo" panose="020B0604030504040204" pitchFamily="34" charset="-128"/>
                        <a:ea typeface="Meiryo" panose="020B0604030504040204" pitchFamily="34" charset="-128"/>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cs typeface="+mn-cs"/>
                        </a:rPr>
                        <a:t>除外：</a:t>
                      </a:r>
                      <a:r>
                        <a:rPr kumimoji="1" lang="en-US" altLang="ja-JP" sz="1000" b="0" kern="1200" dirty="0">
                          <a:solidFill>
                            <a:schemeClr val="bg1"/>
                          </a:solidFill>
                          <a:latin typeface="Meiryo" panose="020B0604030504040204" pitchFamily="34" charset="-128"/>
                          <a:ea typeface="Meiryo" panose="020B0604030504040204" pitchFamily="34" charset="-128"/>
                          <a:cs typeface="+mn-cs"/>
                        </a:rPr>
                        <a:t>1.1</a:t>
                      </a:r>
                      <a:r>
                        <a:rPr kumimoji="1" lang="ja-JP" altLang="en-US" sz="1000" b="0" kern="1200" dirty="0">
                          <a:solidFill>
                            <a:schemeClr val="bg1"/>
                          </a:solidFill>
                          <a:latin typeface="Meiryo" panose="020B0604030504040204" pitchFamily="34" charset="-128"/>
                          <a:ea typeface="Meiryo" panose="020B0604030504040204" pitchFamily="34" charset="-128"/>
                          <a:cs typeface="+mn-cs"/>
                        </a:rPr>
                        <a:t>倍</a:t>
                      </a: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967014782"/>
                  </a:ext>
                </a:extLst>
              </a:tr>
              <a:tr h="463459">
                <a:tc vMerge="1">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kern="1200">
                          <a:solidFill>
                            <a:schemeClr val="bg1"/>
                          </a:solidFill>
                          <a:latin typeface="Meiryo" panose="020B0604030504040204" pitchFamily="34" charset="-128"/>
                          <a:ea typeface="Meiryo" panose="020B0604030504040204" pitchFamily="34" charset="-128"/>
                        </a:rPr>
                        <a:t>オーディエンスリスト（ヤフー提供）</a:t>
                      </a:r>
                      <a:r>
                        <a:rPr kumimoji="1" lang="ja-JP" altLang="en-US" sz="1050" b="0" kern="1200">
                          <a:solidFill>
                            <a:schemeClr val="bg1"/>
                          </a:solidFill>
                          <a:latin typeface="Meiryo" panose="020B0604030504040204" pitchFamily="34" charset="-128"/>
                          <a:ea typeface="Meiryo" panose="020B0604030504040204" pitchFamily="34" charset="-128"/>
                        </a:rPr>
                        <a:t>　</a:t>
                      </a:r>
                      <a:r>
                        <a:rPr kumimoji="1" lang="en-US" altLang="ja-JP" sz="1050" b="0" kern="1200">
                          <a:solidFill>
                            <a:schemeClr val="bg1"/>
                          </a:solidFill>
                          <a:latin typeface="Meiryo" panose="020B0604030504040204" pitchFamily="34" charset="-128"/>
                          <a:ea typeface="Meiryo" panose="020B0604030504040204" pitchFamily="34" charset="-128"/>
                        </a:rPr>
                        <a:t>※2</a:t>
                      </a:r>
                      <a:endParaRPr kumimoji="1" lang="ja-JP" altLang="en-US" sz="1100" b="0" kern="1200">
                        <a:solidFill>
                          <a:schemeClr val="bg1"/>
                        </a:solidFill>
                        <a:latin typeface="Meiryo" panose="020B0604030504040204" pitchFamily="34" charset="-128"/>
                        <a:ea typeface="Meiryo" panose="020B0604030504040204" pitchFamily="34" charset="-128"/>
                        <a:cs typeface="+mn-cs"/>
                      </a:endParaRP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999999"/>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b="0" kern="1200" dirty="0">
                          <a:solidFill>
                            <a:schemeClr val="bg1"/>
                          </a:solidFill>
                          <a:latin typeface="Meiryo" panose="020B0604030504040204" pitchFamily="34" charset="-128"/>
                          <a:ea typeface="Meiryo" panose="020B0604030504040204" pitchFamily="34" charset="-128"/>
                        </a:rPr>
                        <a:t>（ヤフー提供）</a:t>
                      </a:r>
                      <a:r>
                        <a:rPr kumimoji="1" lang="en-US" altLang="ja-JP" sz="900" b="0" kern="1200" dirty="0">
                          <a:solidFill>
                            <a:schemeClr val="bg1"/>
                          </a:solidFill>
                          <a:latin typeface="Meiryo" panose="020B0604030504040204" pitchFamily="34" charset="-128"/>
                          <a:ea typeface="Meiryo" panose="020B0604030504040204" pitchFamily="34" charset="-128"/>
                        </a:rPr>
                        <a:t>※1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00" b="0" kern="1200" dirty="0">
                          <a:solidFill>
                            <a:schemeClr val="bg1"/>
                          </a:solidFill>
                          <a:latin typeface="Meiryo" panose="020B0604030504040204" pitchFamily="34" charset="-128"/>
                          <a:ea typeface="Meiryo" panose="020B0604030504040204" pitchFamily="34" charset="-128"/>
                        </a:rPr>
                        <a:t>リスト参照</a:t>
                      </a:r>
                      <a:endParaRPr kumimoji="1" lang="ja-JP" altLang="en-US" sz="10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400" b="1" kern="1200" dirty="0">
                          <a:solidFill>
                            <a:srgbClr val="0D0D0D"/>
                          </a:solidFill>
                          <a:latin typeface="メイリオ" panose="020B0604030504040204" pitchFamily="50" charset="-128"/>
                          <a:ea typeface="メイリオ" panose="020B0604030504040204" pitchFamily="50" charset="-128"/>
                          <a:cs typeface="+mn-cs"/>
                        </a:rPr>
                        <a:t>-</a:t>
                      </a:r>
                      <a:endParaRPr kumimoji="1" lang="ja-JP" altLang="en-US" sz="1400" b="1"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400" b="1" kern="1200" dirty="0">
                          <a:solidFill>
                            <a:srgbClr val="0D0D0D"/>
                          </a:solidFill>
                          <a:latin typeface="Meiryo" panose="020B0604030504040204" pitchFamily="34" charset="-128"/>
                          <a:ea typeface="Meiryo" panose="020B0604030504040204" pitchFamily="34" charset="-128"/>
                          <a:cs typeface="+mn-cs"/>
                        </a:rPr>
                        <a:t>-</a:t>
                      </a:r>
                      <a:endParaRPr kumimoji="1" lang="ja-JP" altLang="en-US" sz="1400" b="1" kern="1200" dirty="0">
                        <a:solidFill>
                          <a:srgbClr val="0D0D0D"/>
                        </a:solidFill>
                        <a:latin typeface="Meiryo" panose="020B0604030504040204" pitchFamily="34" charset="-128"/>
                        <a:ea typeface="Meiryo" panose="020B0604030504040204" pitchFamily="34"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750538939"/>
                  </a:ext>
                </a:extLst>
              </a:tr>
              <a:tr h="3503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100" b="0">
                          <a:solidFill>
                            <a:schemeClr val="bg1"/>
                          </a:solidFill>
                          <a:latin typeface="Meiryo" panose="020B0604030504040204" pitchFamily="34" charset="-128"/>
                          <a:ea typeface="Meiryo" panose="020B0604030504040204" pitchFamily="34" charset="-128"/>
                        </a:rPr>
                        <a:t>フリークエンシー</a:t>
                      </a:r>
                    </a:p>
                  </a:txBody>
                  <a:tcPr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chemeClr val="bg1"/>
                          </a:solidFill>
                          <a:latin typeface="Meiryo" panose="020B0604030504040204" pitchFamily="34" charset="-128"/>
                          <a:ea typeface="Meiryo" panose="020B0604030504040204" pitchFamily="34" charset="-128"/>
                        </a:rPr>
                        <a:t>1.0</a:t>
                      </a:r>
                      <a:r>
                        <a:rPr kumimoji="1" lang="ja-JP" altLang="en-US" sz="1100" b="0" kern="1200" dirty="0">
                          <a:solidFill>
                            <a:schemeClr val="bg1"/>
                          </a:solidFill>
                          <a:latin typeface="Meiryo" panose="020B0604030504040204" pitchFamily="34" charset="-128"/>
                          <a:ea typeface="Meiryo" panose="020B0604030504040204" pitchFamily="34" charset="-128"/>
                        </a:rPr>
                        <a:t>倍</a:t>
                      </a:r>
                      <a:endParaRPr kumimoji="1" lang="ja-JP" altLang="en-US" sz="1100" b="0" kern="1200" dirty="0">
                        <a:solidFill>
                          <a:schemeClr val="bg1"/>
                        </a:solidFill>
                        <a:latin typeface="Meiryo" panose="020B0604030504040204" pitchFamily="34" charset="-128"/>
                        <a:ea typeface="Meiryo" panose="020B0604030504040204" pitchFamily="34" charset="-128"/>
                        <a:cs typeface="+mn-cs"/>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9804"/>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1</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回</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通期（固定）</a:t>
                      </a: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256108755"/>
                  </a:ext>
                </a:extLst>
              </a:tr>
            </a:tbl>
          </a:graphicData>
        </a:graphic>
      </p:graphicFrame>
    </p:spTree>
    <p:extLst>
      <p:ext uri="{BB962C8B-B14F-4D97-AF65-F5344CB8AC3E}">
        <p14:creationId xmlns:p14="http://schemas.microsoft.com/office/powerpoint/2010/main" val="37267321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BF7C1C-2C1A-F672-7960-AAA4C3D5E426}"/>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44C1E265-F595-0C33-6AC6-20BB8B770FA6}"/>
              </a:ext>
            </a:extLst>
          </p:cNvPr>
          <p:cNvSpPr>
            <a:spLocks noGrp="1"/>
          </p:cNvSpPr>
          <p:nvPr>
            <p:ph type="body" sz="quarter" idx="19"/>
          </p:nvPr>
        </p:nvSpPr>
        <p:spPr/>
        <p:txBody>
          <a:bodyPr/>
          <a:lstStyle/>
          <a:p>
            <a:r>
              <a:rPr lang="ja-JP" altLang="en-US" dirty="0"/>
              <a:t>その他・注意事項</a:t>
            </a:r>
          </a:p>
        </p:txBody>
      </p:sp>
      <p:sp>
        <p:nvSpPr>
          <p:cNvPr id="8" name="テキスト プレースホルダー 7">
            <a:extLst>
              <a:ext uri="{FF2B5EF4-FFF2-40B4-BE49-F238E27FC236}">
                <a16:creationId xmlns:a16="http://schemas.microsoft.com/office/drawing/2014/main" id="{47922574-0242-E3B3-E49E-B97A8EEBB3F4}"/>
              </a:ext>
            </a:extLst>
          </p:cNvPr>
          <p:cNvSpPr>
            <a:spLocks noGrp="1"/>
          </p:cNvSpPr>
          <p:nvPr>
            <p:ph type="body" sz="quarter" idx="20"/>
          </p:nvPr>
        </p:nvSpPr>
        <p:spPr/>
        <p:txBody>
          <a:bodyPr/>
          <a:lstStyle/>
          <a:p>
            <a:r>
              <a:rPr lang="en-US" altLang="ja-JP" dirty="0"/>
              <a:t>03</a:t>
            </a:r>
            <a:endParaRPr lang="ja-JP" altLang="en-US" dirty="0"/>
          </a:p>
        </p:txBody>
      </p:sp>
      <p:pic>
        <p:nvPicPr>
          <p:cNvPr id="6" name="図プレースホルダー 10" descr="アイコン&#10;&#10;自動的に生成された説明">
            <a:extLst>
              <a:ext uri="{FF2B5EF4-FFF2-40B4-BE49-F238E27FC236}">
                <a16:creationId xmlns:a16="http://schemas.microsoft.com/office/drawing/2014/main" id="{138ABCF6-FF7B-8E5E-A1FE-B3DFF708F18C}"/>
              </a:ext>
            </a:extLst>
          </p:cNvPr>
          <p:cNvPicPr>
            <a:picLocks noGrp="1" noChangeAspect="1"/>
          </p:cNvPicPr>
          <p:nvPr>
            <p:ph type="pic" sz="quarter" idx="15"/>
          </p:nvPr>
        </p:nvPicPr>
        <p: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artisticGlowEdges/>
                    </a14:imgEffect>
                  </a14:imgLayer>
                </a14:imgProps>
              </a:ext>
              <a:ext uri="{28A0092B-C50C-407E-A947-70E740481C1C}">
                <a14:useLocalDpi xmlns:a14="http://schemas.microsoft.com/office/drawing/2010/main" val="0"/>
              </a:ext>
            </a:extLst>
          </a:blip>
          <a:srcRect t="3900" b="3900"/>
          <a:stretch/>
        </p:blipFill>
        <p:spPr>
          <a:xfrm>
            <a:off x="5302859" y="2995886"/>
            <a:ext cx="1586282" cy="1464484"/>
          </a:xfrm>
        </p:spPr>
      </p:pic>
    </p:spTree>
    <p:extLst>
      <p:ext uri="{BB962C8B-B14F-4D97-AF65-F5344CB8AC3E}">
        <p14:creationId xmlns:p14="http://schemas.microsoft.com/office/powerpoint/2010/main" val="11403434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6518BB-C296-5483-166C-ACE4B389B633}"/>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39EC6719-2DDC-B72D-C32B-E2661D72CBE1}"/>
              </a:ext>
            </a:extLst>
          </p:cNvPr>
          <p:cNvSpPr>
            <a:spLocks noGrp="1"/>
          </p:cNvSpPr>
          <p:nvPr>
            <p:ph type="body" sz="quarter" idx="10"/>
          </p:nvPr>
        </p:nvSpPr>
        <p:spPr/>
        <p:txBody>
          <a:bodyPr/>
          <a:lstStyle/>
          <a:p>
            <a:pPr fontAlgn="auto">
              <a:spcAft>
                <a:spcPts val="0"/>
              </a:spcAft>
            </a:pPr>
            <a:r>
              <a:rPr lang="ja-JP" altLang="en-US" sz="2400">
                <a:latin typeface="+mn-ea"/>
              </a:rPr>
              <a:t>ブランドリフトサーベイ</a:t>
            </a:r>
            <a:endParaRPr lang="ja-JP" altLang="en-US" sz="2400" dirty="0">
              <a:latin typeface="+mn-ea"/>
            </a:endParaRPr>
          </a:p>
        </p:txBody>
      </p:sp>
      <p:sp>
        <p:nvSpPr>
          <p:cNvPr id="5" name="テキスト プレースホルダー 6">
            <a:extLst>
              <a:ext uri="{FF2B5EF4-FFF2-40B4-BE49-F238E27FC236}">
                <a16:creationId xmlns:a16="http://schemas.microsoft.com/office/drawing/2014/main" id="{2D614435-275B-6B6F-6B91-9B2C6954FCFA}"/>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p>
        </p:txBody>
      </p:sp>
      <p:pic>
        <p:nvPicPr>
          <p:cNvPr id="6" name="図プレースホルダー 8" descr="アイコン&#10;&#10;自動的に生成された説明">
            <a:extLst>
              <a:ext uri="{FF2B5EF4-FFF2-40B4-BE49-F238E27FC236}">
                <a16:creationId xmlns:a16="http://schemas.microsoft.com/office/drawing/2014/main" id="{25CDC67B-765D-6A17-C546-36B4442E23CA}"/>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pic>
        <p:nvPicPr>
          <p:cNvPr id="66" name="図 65">
            <a:extLst>
              <a:ext uri="{FF2B5EF4-FFF2-40B4-BE49-F238E27FC236}">
                <a16:creationId xmlns:a16="http://schemas.microsoft.com/office/drawing/2014/main" id="{2CA9C5D3-AF90-632E-0E1E-A0CEA79FFC5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599436" y="4192896"/>
            <a:ext cx="303157" cy="303157"/>
          </a:xfrm>
          <a:prstGeom prst="rect">
            <a:avLst/>
          </a:prstGeom>
        </p:spPr>
      </p:pic>
      <p:pic>
        <p:nvPicPr>
          <p:cNvPr id="67" name="図 66">
            <a:extLst>
              <a:ext uri="{FF2B5EF4-FFF2-40B4-BE49-F238E27FC236}">
                <a16:creationId xmlns:a16="http://schemas.microsoft.com/office/drawing/2014/main" id="{AFC57B6A-F035-C384-1108-1F4A5B78C1F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934166" y="4192896"/>
            <a:ext cx="303157" cy="303157"/>
          </a:xfrm>
          <a:prstGeom prst="rect">
            <a:avLst/>
          </a:prstGeom>
        </p:spPr>
      </p:pic>
      <p:grpSp>
        <p:nvGrpSpPr>
          <p:cNvPr id="70" name="グループ化 69">
            <a:extLst>
              <a:ext uri="{FF2B5EF4-FFF2-40B4-BE49-F238E27FC236}">
                <a16:creationId xmlns:a16="http://schemas.microsoft.com/office/drawing/2014/main" id="{90A3C79F-2878-30A7-FC23-7EE3D817347C}"/>
              </a:ext>
            </a:extLst>
          </p:cNvPr>
          <p:cNvGrpSpPr/>
          <p:nvPr/>
        </p:nvGrpSpPr>
        <p:grpSpPr>
          <a:xfrm>
            <a:off x="6285766" y="2037712"/>
            <a:ext cx="2501483" cy="2604264"/>
            <a:chOff x="6325317" y="2037712"/>
            <a:chExt cx="2501483" cy="2604264"/>
          </a:xfrm>
        </p:grpSpPr>
        <p:sp>
          <p:nvSpPr>
            <p:cNvPr id="71" name="山形 3">
              <a:extLst>
                <a:ext uri="{FF2B5EF4-FFF2-40B4-BE49-F238E27FC236}">
                  <a16:creationId xmlns:a16="http://schemas.microsoft.com/office/drawing/2014/main" id="{3B3B7DA9-C023-1441-B49E-06578A3BF2A8}"/>
                </a:ext>
              </a:extLst>
            </p:cNvPr>
            <p:cNvSpPr/>
            <p:nvPr/>
          </p:nvSpPr>
          <p:spPr>
            <a:xfrm>
              <a:off x="6325317" y="2037712"/>
              <a:ext cx="2501483" cy="274421"/>
            </a:xfrm>
            <a:prstGeom prst="chevron">
              <a:avLst>
                <a:gd name="adj" fmla="val 3142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b="1" dirty="0">
                  <a:solidFill>
                    <a:schemeClr val="bg1"/>
                  </a:solidFill>
                  <a:latin typeface="+mn-ea"/>
                  <a:cs typeface="メイリオ" panose="020B0604030504040204" pitchFamily="50" charset="-128"/>
                </a:rPr>
                <a:t>サーベイを実施</a:t>
              </a:r>
              <a:endParaRPr lang="en-US" altLang="ja-JP" sz="1050" b="1" dirty="0">
                <a:solidFill>
                  <a:schemeClr val="bg1"/>
                </a:solidFill>
                <a:latin typeface="+mn-ea"/>
                <a:cs typeface="メイリオ" panose="020B0604030504040204" pitchFamily="50" charset="-128"/>
              </a:endParaRPr>
            </a:p>
          </p:txBody>
        </p:sp>
        <p:sp>
          <p:nvSpPr>
            <p:cNvPr id="72" name="テキスト ボックス 71">
              <a:extLst>
                <a:ext uri="{FF2B5EF4-FFF2-40B4-BE49-F238E27FC236}">
                  <a16:creationId xmlns:a16="http://schemas.microsoft.com/office/drawing/2014/main" id="{72EF5930-BB3C-6A28-2356-BB42903AD4D9}"/>
                </a:ext>
              </a:extLst>
            </p:cNvPr>
            <p:cNvSpPr txBox="1"/>
            <p:nvPr/>
          </p:nvSpPr>
          <p:spPr>
            <a:xfrm>
              <a:off x="6600310" y="4426532"/>
              <a:ext cx="1963999" cy="215444"/>
            </a:xfrm>
            <a:prstGeom prst="rect">
              <a:avLst/>
            </a:prstGeom>
            <a:noFill/>
          </p:spPr>
          <p:txBody>
            <a:bodyPr wrap="none" rtlCol="0">
              <a:spAutoFit/>
            </a:bodyPr>
            <a:lstStyle/>
            <a:p>
              <a:r>
                <a:rPr lang="ja-JP" altLang="en-US" sz="800" dirty="0">
                  <a:solidFill>
                    <a:schemeClr val="tx1">
                      <a:lumMod val="75000"/>
                      <a:lumOff val="25000"/>
                    </a:schemeClr>
                  </a:solidFill>
                  <a:latin typeface="+mn-ea"/>
                  <a:cs typeface="Meiryo" charset="-128"/>
                </a:rPr>
                <a:t>■ブランド認知、好意、利用意向</a:t>
              </a:r>
              <a:r>
                <a:rPr lang="en-US" altLang="ja-JP" sz="800" dirty="0">
                  <a:solidFill>
                    <a:schemeClr val="tx1">
                      <a:lumMod val="75000"/>
                      <a:lumOff val="25000"/>
                    </a:schemeClr>
                  </a:solidFill>
                  <a:latin typeface="+mn-ea"/>
                  <a:cs typeface="Meiryo" charset="-128"/>
                </a:rPr>
                <a:t> </a:t>
              </a:r>
              <a:r>
                <a:rPr lang="ja-JP" altLang="en-US" sz="800" dirty="0">
                  <a:solidFill>
                    <a:schemeClr val="tx1">
                      <a:lumMod val="75000"/>
                      <a:lumOff val="25000"/>
                    </a:schemeClr>
                  </a:solidFill>
                  <a:latin typeface="+mn-ea"/>
                  <a:cs typeface="Meiryo" charset="-128"/>
                </a:rPr>
                <a:t>など</a:t>
              </a:r>
            </a:p>
          </p:txBody>
        </p:sp>
        <p:sp>
          <p:nvSpPr>
            <p:cNvPr id="73" name="テキスト ボックス 72">
              <a:extLst>
                <a:ext uri="{FF2B5EF4-FFF2-40B4-BE49-F238E27FC236}">
                  <a16:creationId xmlns:a16="http://schemas.microsoft.com/office/drawing/2014/main" id="{CB0D11A6-58DD-1184-0E37-78CD732F3588}"/>
                </a:ext>
              </a:extLst>
            </p:cNvPr>
            <p:cNvSpPr txBox="1"/>
            <p:nvPr/>
          </p:nvSpPr>
          <p:spPr>
            <a:xfrm>
              <a:off x="6546774" y="2457972"/>
              <a:ext cx="535724" cy="200055"/>
            </a:xfrm>
            <a:prstGeom prst="rect">
              <a:avLst/>
            </a:prstGeom>
            <a:noFill/>
          </p:spPr>
          <p:txBody>
            <a:bodyPr wrap="none" rtlCol="0">
              <a:spAutoFit/>
            </a:bodyPr>
            <a:lstStyle/>
            <a:p>
              <a:r>
                <a:rPr lang="en-US" altLang="ja-JP" sz="700" b="1" dirty="0">
                  <a:solidFill>
                    <a:schemeClr val="bg1">
                      <a:lumMod val="75000"/>
                    </a:schemeClr>
                  </a:solidFill>
                  <a:latin typeface="+mn-ea"/>
                  <a:cs typeface="Meiryo" charset="-128"/>
                </a:rPr>
                <a:t>Sample</a:t>
              </a:r>
              <a:endParaRPr lang="ja-JP" altLang="en-US" sz="700" b="1" dirty="0">
                <a:solidFill>
                  <a:schemeClr val="bg1">
                    <a:lumMod val="75000"/>
                  </a:schemeClr>
                </a:solidFill>
                <a:latin typeface="+mn-ea"/>
                <a:cs typeface="Meiryo" charset="-128"/>
              </a:endParaRPr>
            </a:p>
          </p:txBody>
        </p:sp>
      </p:grpSp>
      <p:sp>
        <p:nvSpPr>
          <p:cNvPr id="74" name="右矢印 84">
            <a:extLst>
              <a:ext uri="{FF2B5EF4-FFF2-40B4-BE49-F238E27FC236}">
                <a16:creationId xmlns:a16="http://schemas.microsoft.com/office/drawing/2014/main" id="{9AB27CA6-C12E-9574-81F8-7393A49B600E}"/>
              </a:ext>
            </a:extLst>
          </p:cNvPr>
          <p:cNvSpPr/>
          <p:nvPr/>
        </p:nvSpPr>
        <p:spPr>
          <a:xfrm>
            <a:off x="3137696" y="3375754"/>
            <a:ext cx="299258" cy="320342"/>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5" name="右矢印 85">
            <a:extLst>
              <a:ext uri="{FF2B5EF4-FFF2-40B4-BE49-F238E27FC236}">
                <a16:creationId xmlns:a16="http://schemas.microsoft.com/office/drawing/2014/main" id="{245D5A1E-1FF8-11F0-7C27-FADD70ABD3AC}"/>
              </a:ext>
            </a:extLst>
          </p:cNvPr>
          <p:cNvSpPr/>
          <p:nvPr/>
        </p:nvSpPr>
        <p:spPr>
          <a:xfrm>
            <a:off x="5980715" y="3375754"/>
            <a:ext cx="299258" cy="320342"/>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76" name="右矢印 86">
            <a:extLst>
              <a:ext uri="{FF2B5EF4-FFF2-40B4-BE49-F238E27FC236}">
                <a16:creationId xmlns:a16="http://schemas.microsoft.com/office/drawing/2014/main" id="{F2410DF2-6B3C-2355-2DE6-A89E6CFB7E66}"/>
              </a:ext>
            </a:extLst>
          </p:cNvPr>
          <p:cNvSpPr/>
          <p:nvPr/>
        </p:nvSpPr>
        <p:spPr>
          <a:xfrm>
            <a:off x="8835499" y="3375754"/>
            <a:ext cx="299258" cy="320342"/>
          </a:xfrm>
          <a:prstGeom prst="rightArrow">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graphicFrame>
        <p:nvGraphicFramePr>
          <p:cNvPr id="77" name="表 76">
            <a:extLst>
              <a:ext uri="{FF2B5EF4-FFF2-40B4-BE49-F238E27FC236}">
                <a16:creationId xmlns:a16="http://schemas.microsoft.com/office/drawing/2014/main" id="{C3EB8DC9-CF6D-75C6-30E7-0B70EB39F60D}"/>
              </a:ext>
            </a:extLst>
          </p:cNvPr>
          <p:cNvGraphicFramePr>
            <a:graphicFrameLocks noGrp="1"/>
          </p:cNvGraphicFramePr>
          <p:nvPr/>
        </p:nvGraphicFramePr>
        <p:xfrm>
          <a:off x="587375" y="4961622"/>
          <a:ext cx="11017250" cy="1162563"/>
        </p:xfrm>
        <a:graphic>
          <a:graphicData uri="http://schemas.openxmlformats.org/drawingml/2006/table">
            <a:tbl>
              <a:tblPr firstRow="1" bandRow="1">
                <a:tableStyleId>{5C22544A-7EE6-4342-B048-85BDC9FD1C3A}</a:tableStyleId>
              </a:tblPr>
              <a:tblGrid>
                <a:gridCol w="2226034">
                  <a:extLst>
                    <a:ext uri="{9D8B030D-6E8A-4147-A177-3AD203B41FA5}">
                      <a16:colId xmlns:a16="http://schemas.microsoft.com/office/drawing/2014/main" val="2353183051"/>
                    </a:ext>
                  </a:extLst>
                </a:gridCol>
                <a:gridCol w="8791216">
                  <a:extLst>
                    <a:ext uri="{9D8B030D-6E8A-4147-A177-3AD203B41FA5}">
                      <a16:colId xmlns:a16="http://schemas.microsoft.com/office/drawing/2014/main" val="3267424176"/>
                    </a:ext>
                  </a:extLst>
                </a:gridCol>
              </a:tblGrid>
              <a:tr h="387521">
                <a:tc>
                  <a:txBody>
                    <a:bodyPr/>
                    <a:lstStyle/>
                    <a:p>
                      <a:pPr algn="ctr"/>
                      <a:r>
                        <a:rPr kumimoji="1" lang="ja-JP" altLang="en-US"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商品説明</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marL="0" marR="0" indent="0" algn="l" rtl="0" eaLnBrk="1" fontAlgn="auto" latinLnBrk="1" hangingPunct="1">
                        <a:lnSpc>
                          <a:spcPct val="100000"/>
                        </a:lnSpc>
                        <a:spcBef>
                          <a:spcPts val="0"/>
                        </a:spcBef>
                        <a:spcAft>
                          <a:spcPts val="0"/>
                        </a:spcAft>
                        <a:buClrTx/>
                        <a:buSzTx/>
                        <a:buFontTx/>
                        <a:buNone/>
                      </a:pPr>
                      <a:r>
                        <a:rPr kumimoji="1" lang="ja-JP" altLang="en-US" sz="1050" b="0" dirty="0">
                          <a:solidFill>
                            <a:schemeClr val="tx1">
                              <a:lumMod val="95000"/>
                              <a:lumOff val="5000"/>
                            </a:schemeClr>
                          </a:solidFill>
                          <a:latin typeface="+mj-ea"/>
                          <a:ea typeface="+mj-ea"/>
                          <a:cs typeface="メイリオ" panose="020B0604030504040204" pitchFamily="50" charset="-128"/>
                        </a:rPr>
                        <a:t>該当広告への接触者と非接触者に対し、ブランド認知度・利用経験・利用意向などの項目を</a:t>
                      </a:r>
                      <a:r>
                        <a:rPr lang="ja-JP" altLang="en-US" sz="1050" b="0" dirty="0">
                          <a:solidFill>
                            <a:schemeClr val="tx1">
                              <a:lumMod val="95000"/>
                              <a:lumOff val="5000"/>
                            </a:schemeClr>
                          </a:solidFill>
                          <a:latin typeface="+mj-ea"/>
                          <a:ea typeface="+mj-ea"/>
                          <a:cs typeface="メイリオ" panose="020B0604030504040204" pitchFamily="50" charset="-128"/>
                        </a:rPr>
                        <a:t>設定</a:t>
                      </a:r>
                      <a:r>
                        <a:rPr kumimoji="1" lang="ja-JP" altLang="en-US" sz="1050" b="0" dirty="0">
                          <a:solidFill>
                            <a:schemeClr val="tx1">
                              <a:lumMod val="95000"/>
                              <a:lumOff val="5000"/>
                            </a:schemeClr>
                          </a:solidFill>
                          <a:latin typeface="+mj-ea"/>
                          <a:ea typeface="+mj-ea"/>
                          <a:cs typeface="メイリオ" panose="020B0604030504040204" pitchFamily="50" charset="-128"/>
                        </a:rPr>
                        <a:t>し、</a:t>
                      </a:r>
                      <a:r>
                        <a:rPr lang="ja-JP" altLang="en-US" sz="1050" b="0" dirty="0">
                          <a:solidFill>
                            <a:schemeClr val="tx1">
                              <a:lumMod val="95000"/>
                              <a:lumOff val="5000"/>
                            </a:schemeClr>
                          </a:solidFill>
                          <a:latin typeface="+mj-ea"/>
                          <a:ea typeface="+mj-ea"/>
                          <a:cs typeface="メイリオ" panose="020B0604030504040204" pitchFamily="50" charset="-128"/>
                        </a:rPr>
                        <a:t>アンケート</a:t>
                      </a:r>
                      <a:r>
                        <a:rPr kumimoji="1" lang="ja-JP" altLang="en-US" sz="1050" b="0" dirty="0">
                          <a:solidFill>
                            <a:schemeClr val="tx1">
                              <a:lumMod val="95000"/>
                              <a:lumOff val="5000"/>
                            </a:schemeClr>
                          </a:solidFill>
                          <a:latin typeface="+mj-ea"/>
                          <a:ea typeface="+mj-ea"/>
                          <a:cs typeface="メイリオ" panose="020B0604030504040204" pitchFamily="50" charset="-128"/>
                        </a:rPr>
                        <a:t>調査を実施</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53518034"/>
                  </a:ext>
                </a:extLst>
              </a:tr>
              <a:tr h="387521">
                <a:tc>
                  <a:txBody>
                    <a:bodyPr/>
                    <a:lstStyle/>
                    <a:p>
                      <a:pPr algn="ctr"/>
                      <a:r>
                        <a:rPr lang="ja-JP" altLang="en-US" sz="1050" b="1" dirty="0">
                          <a:solidFill>
                            <a:schemeClr val="bg1"/>
                          </a:solidFill>
                          <a:latin typeface="メイリオ"/>
                          <a:ea typeface="メイリオ"/>
                          <a:cs typeface="メイリオ" panose="020B0604030504040204" pitchFamily="50" charset="-128"/>
                        </a:rPr>
                        <a:t>アンケートの</a:t>
                      </a:r>
                      <a:r>
                        <a:rPr kumimoji="1" lang="ja-JP" altLang="en-US" sz="1050" b="1" dirty="0">
                          <a:solidFill>
                            <a:schemeClr val="bg1"/>
                          </a:solidFill>
                          <a:latin typeface="メイリオ"/>
                          <a:ea typeface="メイリオ"/>
                          <a:cs typeface="メイリオ" panose="020B0604030504040204" pitchFamily="50" charset="-128"/>
                        </a:rPr>
                        <a:t>配信</a:t>
                      </a:r>
                      <a:r>
                        <a:rPr lang="ja-JP" altLang="en-US" sz="1050" b="1" dirty="0">
                          <a:solidFill>
                            <a:schemeClr val="bg1"/>
                          </a:solidFill>
                          <a:latin typeface="メイリオ"/>
                          <a:ea typeface="メイリオ"/>
                          <a:cs typeface="メイリオ" panose="020B0604030504040204" pitchFamily="50" charset="-128"/>
                        </a:rPr>
                        <a:t>方法</a:t>
                      </a:r>
                      <a:endParaRPr kumimoji="1" lang="ja-JP" altLang="en-US" sz="1050" b="1" dirty="0">
                        <a:solidFill>
                          <a:schemeClr val="bg1"/>
                        </a:solidFill>
                        <a:latin typeface="メイリオ"/>
                        <a:ea typeface="メイリオ"/>
                        <a:cs typeface="メイリオ" panose="020B0604030504040204" pitchFamily="50" charset="-128"/>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marL="0" marR="0" indent="0" algn="l" defTabSz="914400" rtl="0" eaLnBrk="1" fontAlgn="auto" latinLnBrk="1" hangingPunct="1">
                        <a:lnSpc>
                          <a:spcPct val="100000"/>
                        </a:lnSpc>
                        <a:spcBef>
                          <a:spcPts val="0"/>
                        </a:spcBef>
                        <a:spcAft>
                          <a:spcPts val="0"/>
                        </a:spcAft>
                        <a:buClrTx/>
                        <a:buSzTx/>
                        <a:buFontTx/>
                        <a:buNone/>
                        <a:tabLst/>
                        <a:defRPr/>
                      </a:pPr>
                      <a:r>
                        <a:rPr lang="ja-JP" altLang="en-US" sz="1050" b="0" dirty="0">
                          <a:solidFill>
                            <a:schemeClr val="tx1">
                              <a:lumMod val="95000"/>
                              <a:lumOff val="5000"/>
                            </a:schemeClr>
                          </a:solidFill>
                          <a:latin typeface="+mj-ea"/>
                          <a:ea typeface="+mj-ea"/>
                          <a:cs typeface="メイリオ" panose="020B0604030504040204" pitchFamily="50" charset="-128"/>
                        </a:rPr>
                        <a:t>アンケートモニタの中から</a:t>
                      </a:r>
                      <a:r>
                        <a:rPr lang="ja-JP" sz="1050" b="0" i="0" u="none" strike="noStrike" noProof="0" dirty="0">
                          <a:solidFill>
                            <a:schemeClr val="tx1">
                              <a:lumMod val="95000"/>
                              <a:lumOff val="5000"/>
                            </a:schemeClr>
                          </a:solidFill>
                          <a:latin typeface="+mj-ea"/>
                          <a:ea typeface="+mj-ea"/>
                        </a:rPr>
                        <a:t>広告接触ログの有無でユーザーを</a:t>
                      </a:r>
                      <a:r>
                        <a:rPr lang="ja-JP" altLang="en-US" sz="1050" b="0" i="0" u="none" strike="noStrike" noProof="0" dirty="0">
                          <a:solidFill>
                            <a:schemeClr val="tx1">
                              <a:lumMod val="95000"/>
                              <a:lumOff val="5000"/>
                            </a:schemeClr>
                          </a:solidFill>
                          <a:latin typeface="+mj-ea"/>
                          <a:ea typeface="+mj-ea"/>
                        </a:rPr>
                        <a:t>分類</a:t>
                      </a:r>
                      <a:r>
                        <a:rPr lang="ja-JP" sz="1050" b="0" i="0" u="none" strike="noStrike" noProof="0" dirty="0">
                          <a:solidFill>
                            <a:schemeClr val="tx1">
                              <a:lumMod val="95000"/>
                              <a:lumOff val="5000"/>
                            </a:schemeClr>
                          </a:solidFill>
                          <a:latin typeface="+mj-ea"/>
                          <a:ea typeface="+mj-ea"/>
                        </a:rPr>
                        <a:t>抽出し、対象者に対</a:t>
                      </a:r>
                      <a:r>
                        <a:rPr lang="ja-JP" altLang="en-US" sz="1050" b="0" i="0" u="none" strike="noStrike" noProof="0" dirty="0">
                          <a:solidFill>
                            <a:schemeClr val="tx1">
                              <a:lumMod val="95000"/>
                              <a:lumOff val="5000"/>
                            </a:schemeClr>
                          </a:solidFill>
                          <a:latin typeface="+mj-ea"/>
                          <a:ea typeface="+mj-ea"/>
                        </a:rPr>
                        <a:t>し</a:t>
                      </a:r>
                      <a:r>
                        <a:rPr lang="ja-JP" sz="1050" b="0" i="0" u="none" strike="noStrike" noProof="0" dirty="0">
                          <a:solidFill>
                            <a:schemeClr val="tx1">
                              <a:lumMod val="95000"/>
                              <a:lumOff val="5000"/>
                            </a:schemeClr>
                          </a:solidFill>
                          <a:latin typeface="+mj-ea"/>
                          <a:ea typeface="+mj-ea"/>
                        </a:rPr>
                        <a:t>てLINEリサーチの</a:t>
                      </a:r>
                      <a:r>
                        <a:rPr lang="en-US" altLang="ja-JP" sz="1050" b="0" i="0" u="none" strike="noStrike" noProof="0" dirty="0">
                          <a:solidFill>
                            <a:schemeClr val="tx1">
                              <a:lumMod val="95000"/>
                              <a:lumOff val="5000"/>
                            </a:schemeClr>
                          </a:solidFill>
                          <a:latin typeface="+mj-ea"/>
                          <a:ea typeface="+mj-ea"/>
                        </a:rPr>
                        <a:t>LINE</a:t>
                      </a:r>
                      <a:r>
                        <a:rPr lang="ja-JP" sz="1050" b="0" i="0" u="none" strike="noStrike" noProof="0" dirty="0">
                          <a:solidFill>
                            <a:schemeClr val="tx1">
                              <a:lumMod val="95000"/>
                              <a:lumOff val="5000"/>
                            </a:schemeClr>
                          </a:solidFill>
                          <a:latin typeface="+mj-ea"/>
                          <a:ea typeface="+mj-ea"/>
                        </a:rPr>
                        <a:t>公式</a:t>
                      </a:r>
                      <a:r>
                        <a:rPr lang="ja-JP" altLang="en-US" sz="1050" b="0" i="0" u="none" strike="noStrike" noProof="0" dirty="0">
                          <a:solidFill>
                            <a:schemeClr val="tx1">
                              <a:lumMod val="95000"/>
                              <a:lumOff val="5000"/>
                            </a:schemeClr>
                          </a:solidFill>
                          <a:latin typeface="+mj-ea"/>
                          <a:ea typeface="+mj-ea"/>
                        </a:rPr>
                        <a:t>アカウント</a:t>
                      </a:r>
                      <a:r>
                        <a:rPr lang="ja-JP" sz="1050" b="0" i="0" u="none" strike="noStrike" noProof="0" dirty="0">
                          <a:solidFill>
                            <a:schemeClr val="tx1">
                              <a:lumMod val="95000"/>
                              <a:lumOff val="5000"/>
                            </a:schemeClr>
                          </a:solidFill>
                          <a:latin typeface="+mj-ea"/>
                          <a:ea typeface="+mj-ea"/>
                        </a:rPr>
                        <a:t>か</a:t>
                      </a:r>
                      <a:r>
                        <a:rPr lang="ja-JP" altLang="en-US" sz="1050" b="0" i="0" u="none" strike="noStrike" noProof="0" dirty="0">
                          <a:solidFill>
                            <a:schemeClr val="tx1">
                              <a:lumMod val="95000"/>
                              <a:lumOff val="5000"/>
                            </a:schemeClr>
                          </a:solidFill>
                          <a:latin typeface="+mj-ea"/>
                          <a:ea typeface="+mj-ea"/>
                        </a:rPr>
                        <a:t>ら回答を依頼</a:t>
                      </a:r>
                      <a:endParaRPr kumimoji="1" lang="ja-JP" altLang="en-US" sz="1050" b="0" dirty="0">
                        <a:solidFill>
                          <a:schemeClr val="tx1">
                            <a:lumMod val="95000"/>
                            <a:lumOff val="5000"/>
                          </a:schemeClr>
                        </a:solidFill>
                        <a:latin typeface="+mj-ea"/>
                        <a:ea typeface="+mj-ea"/>
                        <a:cs typeface="メイリオ" panose="020B0604030504040204" pitchFamily="50" charset="-128"/>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037313860"/>
                  </a:ext>
                </a:extLst>
              </a:tr>
              <a:tr h="387521">
                <a:tc>
                  <a:txBody>
                    <a:bodyPr/>
                    <a:lstStyle/>
                    <a:p>
                      <a:pPr algn="ctr"/>
                      <a:r>
                        <a:rPr kumimoji="1" lang="ja-JP" altLang="en-US"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メリット</a:t>
                      </a:r>
                      <a:endParaRPr kumimoji="1" lang="en-US" altLang="ja-JP"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accent1"/>
                    </a:solidFill>
                  </a:tcPr>
                </a:tc>
                <a:tc>
                  <a:txBody>
                    <a:bodyPr/>
                    <a:lstStyle/>
                    <a:p>
                      <a:pPr algn="l"/>
                      <a:r>
                        <a:rPr lang="ja-JP" altLang="en-US" sz="1050" b="0" dirty="0">
                          <a:solidFill>
                            <a:schemeClr val="tx1">
                              <a:lumMod val="95000"/>
                              <a:lumOff val="5000"/>
                            </a:schemeClr>
                          </a:solidFill>
                          <a:latin typeface="+mj-ea"/>
                          <a:ea typeface="+mj-ea"/>
                          <a:cs typeface="メイリオ" panose="020B0604030504040204" pitchFamily="50" charset="-128"/>
                        </a:rPr>
                        <a:t>広告接触ログの有無別に</a:t>
                      </a:r>
                      <a:r>
                        <a:rPr kumimoji="1" lang="ja-JP" altLang="en-US" sz="1050" b="0" dirty="0">
                          <a:solidFill>
                            <a:schemeClr val="tx1">
                              <a:lumMod val="95000"/>
                              <a:lumOff val="5000"/>
                            </a:schemeClr>
                          </a:solidFill>
                          <a:latin typeface="+mj-ea"/>
                          <a:ea typeface="+mj-ea"/>
                          <a:cs typeface="メイリオ" panose="020B0604030504040204" pitchFamily="50" charset="-128"/>
                        </a:rPr>
                        <a:t>ユーザーの反応を知ることで</a:t>
                      </a:r>
                      <a:r>
                        <a:rPr lang="ja-JP" altLang="en-US" sz="1050" b="0" dirty="0">
                          <a:solidFill>
                            <a:schemeClr val="tx1">
                              <a:lumMod val="95000"/>
                              <a:lumOff val="5000"/>
                            </a:schemeClr>
                          </a:solidFill>
                          <a:latin typeface="+mj-ea"/>
                          <a:ea typeface="+mj-ea"/>
                          <a:cs typeface="メイリオ" panose="020B0604030504040204" pitchFamily="50" charset="-128"/>
                        </a:rPr>
                        <a:t>、</a:t>
                      </a:r>
                      <a:r>
                        <a:rPr kumimoji="1" lang="ja-JP" altLang="en-US" sz="1050" b="0" dirty="0">
                          <a:solidFill>
                            <a:schemeClr val="tx1">
                              <a:lumMod val="95000"/>
                              <a:lumOff val="5000"/>
                            </a:schemeClr>
                          </a:solidFill>
                          <a:latin typeface="+mj-ea"/>
                          <a:ea typeface="+mj-ea"/>
                          <a:cs typeface="メイリオ" panose="020B0604030504040204" pitchFamily="50" charset="-128"/>
                        </a:rPr>
                        <a:t>広告効果を</a:t>
                      </a:r>
                      <a:r>
                        <a:rPr lang="ja-JP" altLang="en-US" sz="1050" b="0" dirty="0">
                          <a:solidFill>
                            <a:schemeClr val="tx1">
                              <a:lumMod val="95000"/>
                              <a:lumOff val="5000"/>
                            </a:schemeClr>
                          </a:solidFill>
                          <a:latin typeface="+mj-ea"/>
                          <a:ea typeface="+mj-ea"/>
                          <a:cs typeface="メイリオ" panose="020B0604030504040204" pitchFamily="50" charset="-128"/>
                        </a:rPr>
                        <a:t>正確に</a:t>
                      </a:r>
                      <a:r>
                        <a:rPr kumimoji="1" lang="ja-JP" altLang="en-US" sz="1050" b="0" dirty="0">
                          <a:solidFill>
                            <a:schemeClr val="tx1">
                              <a:lumMod val="95000"/>
                              <a:lumOff val="5000"/>
                            </a:schemeClr>
                          </a:solidFill>
                          <a:latin typeface="+mj-ea"/>
                          <a:ea typeface="+mj-ea"/>
                          <a:cs typeface="メイリオ" panose="020B0604030504040204" pitchFamily="50" charset="-128"/>
                        </a:rPr>
                        <a:t>把握し</a:t>
                      </a:r>
                      <a:r>
                        <a:rPr lang="ja-JP" altLang="en-US" sz="1050" b="0" dirty="0">
                          <a:solidFill>
                            <a:schemeClr val="tx1">
                              <a:lumMod val="95000"/>
                              <a:lumOff val="5000"/>
                            </a:schemeClr>
                          </a:solidFill>
                          <a:latin typeface="+mj-ea"/>
                          <a:ea typeface="+mj-ea"/>
                          <a:cs typeface="メイリオ" panose="020B0604030504040204" pitchFamily="50" charset="-128"/>
                        </a:rPr>
                        <a:t>、</a:t>
                      </a:r>
                      <a:r>
                        <a:rPr kumimoji="1" lang="ja-JP" altLang="en-US" sz="1050" b="0" dirty="0">
                          <a:solidFill>
                            <a:schemeClr val="tx1">
                              <a:lumMod val="95000"/>
                              <a:lumOff val="5000"/>
                            </a:schemeClr>
                          </a:solidFill>
                          <a:latin typeface="+mj-ea"/>
                          <a:ea typeface="+mj-ea"/>
                          <a:cs typeface="メイリオ" panose="020B0604030504040204" pitchFamily="50" charset="-128"/>
                        </a:rPr>
                        <a:t>その後のマーケティング活動に活かすことが可能</a:t>
                      </a:r>
                    </a:p>
                  </a:txBody>
                  <a:tcPr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3712673369"/>
                  </a:ext>
                </a:extLst>
              </a:tr>
            </a:tbl>
          </a:graphicData>
        </a:graphic>
      </p:graphicFrame>
      <p:sp>
        <p:nvSpPr>
          <p:cNvPr id="79" name="テキスト ボックス 78">
            <a:extLst>
              <a:ext uri="{FF2B5EF4-FFF2-40B4-BE49-F238E27FC236}">
                <a16:creationId xmlns:a16="http://schemas.microsoft.com/office/drawing/2014/main" id="{0DDAEC5A-1000-AA84-CEAF-D52F5048D06E}"/>
              </a:ext>
            </a:extLst>
          </p:cNvPr>
          <p:cNvSpPr txBox="1"/>
          <p:nvPr/>
        </p:nvSpPr>
        <p:spPr>
          <a:xfrm>
            <a:off x="528142" y="4709984"/>
            <a:ext cx="2456300" cy="253916"/>
          </a:xfrm>
          <a:prstGeom prst="rect">
            <a:avLst/>
          </a:prstGeom>
          <a:noFill/>
        </p:spPr>
        <p:txBody>
          <a:bodyPr wrap="square" rtlCol="0">
            <a:spAutoFit/>
          </a:bodyPr>
          <a:lstStyle/>
          <a:p>
            <a:r>
              <a:rPr lang="en-US" altLang="ja-JP" sz="1050" b="1" dirty="0">
                <a:solidFill>
                  <a:schemeClr val="tx1">
                    <a:lumMod val="75000"/>
                    <a:lumOff val="25000"/>
                  </a:schemeClr>
                </a:solidFill>
                <a:latin typeface="+mn-ea"/>
                <a:cs typeface="メイリオ" panose="020B0604030504040204" pitchFamily="50" charset="-128"/>
              </a:rPr>
              <a:t>【</a:t>
            </a:r>
            <a:r>
              <a:rPr lang="ja-JP" altLang="en-US" sz="1050" b="1" dirty="0">
                <a:solidFill>
                  <a:schemeClr val="tx1">
                    <a:lumMod val="75000"/>
                    <a:lumOff val="25000"/>
                  </a:schemeClr>
                </a:solidFill>
                <a:latin typeface="+mn-ea"/>
                <a:cs typeface="メイリオ" panose="020B0604030504040204" pitchFamily="50" charset="-128"/>
              </a:rPr>
              <a:t>ブランドリフトサーベイ詳細</a:t>
            </a:r>
            <a:r>
              <a:rPr kumimoji="1" lang="en-US" altLang="ja-JP" sz="1050" b="1" dirty="0">
                <a:solidFill>
                  <a:schemeClr val="tx1">
                    <a:lumMod val="75000"/>
                    <a:lumOff val="25000"/>
                  </a:schemeClr>
                </a:solidFill>
                <a:latin typeface="+mn-ea"/>
                <a:cs typeface="メイリオ" panose="020B0604030504040204" pitchFamily="50" charset="-128"/>
              </a:rPr>
              <a:t>】</a:t>
            </a:r>
            <a:endParaRPr kumimoji="1" lang="ja-JP" altLang="en-US" sz="1050" b="1" dirty="0">
              <a:solidFill>
                <a:schemeClr val="tx1">
                  <a:lumMod val="75000"/>
                  <a:lumOff val="25000"/>
                </a:schemeClr>
              </a:solidFill>
              <a:latin typeface="+mn-ea"/>
              <a:cs typeface="メイリオ" panose="020B0604030504040204" pitchFamily="50" charset="-128"/>
            </a:endParaRPr>
          </a:p>
        </p:txBody>
      </p:sp>
      <p:grpSp>
        <p:nvGrpSpPr>
          <p:cNvPr id="80" name="グループ化 79">
            <a:extLst>
              <a:ext uri="{FF2B5EF4-FFF2-40B4-BE49-F238E27FC236}">
                <a16:creationId xmlns:a16="http://schemas.microsoft.com/office/drawing/2014/main" id="{B6385693-ADE8-FD05-2CF0-049A64368CF8}"/>
              </a:ext>
            </a:extLst>
          </p:cNvPr>
          <p:cNvGrpSpPr/>
          <p:nvPr/>
        </p:nvGrpSpPr>
        <p:grpSpPr>
          <a:xfrm>
            <a:off x="9093499" y="2037712"/>
            <a:ext cx="2501483" cy="2458410"/>
            <a:chOff x="8826799" y="2037712"/>
            <a:chExt cx="2501483" cy="2458410"/>
          </a:xfrm>
        </p:grpSpPr>
        <p:sp>
          <p:nvSpPr>
            <p:cNvPr id="81" name="山形 48">
              <a:extLst>
                <a:ext uri="{FF2B5EF4-FFF2-40B4-BE49-F238E27FC236}">
                  <a16:creationId xmlns:a16="http://schemas.microsoft.com/office/drawing/2014/main" id="{83774FFF-47C3-1D4B-F7D3-190D11E48A74}"/>
                </a:ext>
              </a:extLst>
            </p:cNvPr>
            <p:cNvSpPr/>
            <p:nvPr/>
          </p:nvSpPr>
          <p:spPr>
            <a:xfrm>
              <a:off x="8826799" y="2037712"/>
              <a:ext cx="2501483" cy="274421"/>
            </a:xfrm>
            <a:prstGeom prst="chevron">
              <a:avLst>
                <a:gd name="adj" fmla="val 3142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b="1">
                  <a:solidFill>
                    <a:schemeClr val="bg1"/>
                  </a:solidFill>
                  <a:latin typeface="+mn-ea"/>
                  <a:cs typeface="メイリオ" panose="020B0604030504040204" pitchFamily="50" charset="-128"/>
                </a:rPr>
                <a:t>調査結果を分析</a:t>
              </a:r>
              <a:endParaRPr lang="en-US" altLang="ja-JP" sz="1050" b="1" dirty="0">
                <a:solidFill>
                  <a:schemeClr val="bg1"/>
                </a:solidFill>
                <a:latin typeface="+mn-ea"/>
                <a:cs typeface="メイリオ" panose="020B0604030504040204" pitchFamily="50" charset="-128"/>
              </a:endParaRPr>
            </a:p>
          </p:txBody>
        </p:sp>
        <p:sp>
          <p:nvSpPr>
            <p:cNvPr id="82" name="テキスト ボックス 81">
              <a:extLst>
                <a:ext uri="{FF2B5EF4-FFF2-40B4-BE49-F238E27FC236}">
                  <a16:creationId xmlns:a16="http://schemas.microsoft.com/office/drawing/2014/main" id="{FCF35F6E-7FA6-7C5C-1DDB-10993D9D1DA0}"/>
                </a:ext>
              </a:extLst>
            </p:cNvPr>
            <p:cNvSpPr txBox="1"/>
            <p:nvPr/>
          </p:nvSpPr>
          <p:spPr>
            <a:xfrm>
              <a:off x="9684405" y="2564795"/>
              <a:ext cx="800219" cy="215444"/>
            </a:xfrm>
            <a:prstGeom prst="rect">
              <a:avLst/>
            </a:prstGeom>
            <a:noFill/>
          </p:spPr>
          <p:txBody>
            <a:bodyPr wrap="none" rtlCol="0">
              <a:spAutoFit/>
            </a:bodyPr>
            <a:lstStyle/>
            <a:p>
              <a:r>
                <a:rPr lang="ja-JP" altLang="en-US" sz="800" dirty="0">
                  <a:solidFill>
                    <a:schemeClr val="tx1">
                      <a:lumMod val="75000"/>
                      <a:lumOff val="25000"/>
                    </a:schemeClr>
                  </a:solidFill>
                  <a:latin typeface="+mn-ea"/>
                  <a:cs typeface="Meiryo" charset="-128"/>
                </a:rPr>
                <a:t>＜利用意向＞</a:t>
              </a:r>
            </a:p>
          </p:txBody>
        </p:sp>
        <p:grpSp>
          <p:nvGrpSpPr>
            <p:cNvPr id="83" name="グループ化 82">
              <a:extLst>
                <a:ext uri="{FF2B5EF4-FFF2-40B4-BE49-F238E27FC236}">
                  <a16:creationId xmlns:a16="http://schemas.microsoft.com/office/drawing/2014/main" id="{D7C22397-D310-6C13-4879-449974EAD606}"/>
                </a:ext>
              </a:extLst>
            </p:cNvPr>
            <p:cNvGrpSpPr/>
            <p:nvPr/>
          </p:nvGrpSpPr>
          <p:grpSpPr>
            <a:xfrm>
              <a:off x="9247659" y="2865126"/>
              <a:ext cx="1723945" cy="1630996"/>
              <a:chOff x="9447888" y="2985633"/>
              <a:chExt cx="1382309" cy="1307785"/>
            </a:xfrm>
          </p:grpSpPr>
          <p:sp>
            <p:nvSpPr>
              <p:cNvPr id="85" name="正方形/長方形 84">
                <a:extLst>
                  <a:ext uri="{FF2B5EF4-FFF2-40B4-BE49-F238E27FC236}">
                    <a16:creationId xmlns:a16="http://schemas.microsoft.com/office/drawing/2014/main" id="{D86AD411-4747-CC21-545B-3481A4BCD3DC}"/>
                  </a:ext>
                </a:extLst>
              </p:cNvPr>
              <p:cNvSpPr/>
              <p:nvPr/>
            </p:nvSpPr>
            <p:spPr>
              <a:xfrm>
                <a:off x="10289685" y="2985633"/>
                <a:ext cx="417108" cy="7414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sp>
            <p:nvSpPr>
              <p:cNvPr id="86" name="正方形/長方形 85">
                <a:extLst>
                  <a:ext uri="{FF2B5EF4-FFF2-40B4-BE49-F238E27FC236}">
                    <a16:creationId xmlns:a16="http://schemas.microsoft.com/office/drawing/2014/main" id="{DEE949B7-58F6-2510-381F-A07461264D28}"/>
                  </a:ext>
                </a:extLst>
              </p:cNvPr>
              <p:cNvSpPr/>
              <p:nvPr/>
            </p:nvSpPr>
            <p:spPr>
              <a:xfrm>
                <a:off x="9560763" y="3438158"/>
                <a:ext cx="417108" cy="28893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atin typeface="+mn-ea"/>
                </a:endParaRPr>
              </a:p>
            </p:txBody>
          </p:sp>
          <p:cxnSp>
            <p:nvCxnSpPr>
              <p:cNvPr id="87" name="直線コネクタ 86">
                <a:extLst>
                  <a:ext uri="{FF2B5EF4-FFF2-40B4-BE49-F238E27FC236}">
                    <a16:creationId xmlns:a16="http://schemas.microsoft.com/office/drawing/2014/main" id="{A4A16AB2-DD0C-D277-FCAB-0BBE04A922AA}"/>
                  </a:ext>
                </a:extLst>
              </p:cNvPr>
              <p:cNvCxnSpPr/>
              <p:nvPr/>
            </p:nvCxnSpPr>
            <p:spPr>
              <a:xfrm>
                <a:off x="9480084" y="3727092"/>
                <a:ext cx="1321664" cy="0"/>
              </a:xfrm>
              <a:prstGeom prst="line">
                <a:avLst/>
              </a:prstGeom>
              <a:ln w="6350">
                <a:solidFill>
                  <a:srgbClr val="BAB9B9"/>
                </a:solidFill>
              </a:ln>
            </p:spPr>
            <p:style>
              <a:lnRef idx="1">
                <a:schemeClr val="accent1"/>
              </a:lnRef>
              <a:fillRef idx="0">
                <a:schemeClr val="accent1"/>
              </a:fillRef>
              <a:effectRef idx="0">
                <a:schemeClr val="accent1"/>
              </a:effectRef>
              <a:fontRef idx="minor">
                <a:schemeClr val="tx1"/>
              </a:fontRef>
            </p:style>
          </p:cxnSp>
          <p:sp>
            <p:nvSpPr>
              <p:cNvPr id="88" name="テキスト ボックス 87">
                <a:extLst>
                  <a:ext uri="{FF2B5EF4-FFF2-40B4-BE49-F238E27FC236}">
                    <a16:creationId xmlns:a16="http://schemas.microsoft.com/office/drawing/2014/main" id="{E5DFCCA5-154E-0B0D-E2E3-36FA515F41A7}"/>
                  </a:ext>
                </a:extLst>
              </p:cNvPr>
              <p:cNvSpPr txBox="1"/>
              <p:nvPr/>
            </p:nvSpPr>
            <p:spPr>
              <a:xfrm>
                <a:off x="10214264" y="3803386"/>
                <a:ext cx="615933" cy="172749"/>
              </a:xfrm>
              <a:prstGeom prst="rect">
                <a:avLst/>
              </a:prstGeom>
              <a:noFill/>
            </p:spPr>
            <p:txBody>
              <a:bodyPr wrap="none" lIns="91440" tIns="45720" rIns="91440" bIns="45720" rtlCol="0" anchor="t">
                <a:spAutoFit/>
              </a:bodyPr>
              <a:lstStyle/>
              <a:p>
                <a:pPr algn="ctr"/>
                <a:r>
                  <a:rPr lang="ja-JP" altLang="en-US" sz="800" dirty="0">
                    <a:solidFill>
                      <a:schemeClr val="tx1">
                        <a:lumMod val="75000"/>
                        <a:lumOff val="25000"/>
                      </a:schemeClr>
                    </a:solidFill>
                    <a:latin typeface="+mj-ea"/>
                    <a:ea typeface="+mj-ea"/>
                    <a:cs typeface="Meiryo" charset="-128"/>
                  </a:rPr>
                  <a:t>広告接触者  </a:t>
                </a:r>
                <a:endParaRPr lang="en-US" altLang="ja-JP" sz="800" dirty="0">
                  <a:solidFill>
                    <a:schemeClr val="tx1">
                      <a:lumMod val="75000"/>
                      <a:lumOff val="25000"/>
                    </a:schemeClr>
                  </a:solidFill>
                  <a:latin typeface="+mj-ea"/>
                  <a:ea typeface="+mj-ea"/>
                  <a:cs typeface="Meiryo" charset="-128"/>
                </a:endParaRPr>
              </a:p>
            </p:txBody>
          </p:sp>
          <p:sp>
            <p:nvSpPr>
              <p:cNvPr id="89" name="テキスト ボックス 88">
                <a:extLst>
                  <a:ext uri="{FF2B5EF4-FFF2-40B4-BE49-F238E27FC236}">
                    <a16:creationId xmlns:a16="http://schemas.microsoft.com/office/drawing/2014/main" id="{98C6FA78-E51A-B763-6CCD-45C46837B0B9}"/>
                  </a:ext>
                </a:extLst>
              </p:cNvPr>
              <p:cNvSpPr txBox="1"/>
              <p:nvPr/>
            </p:nvSpPr>
            <p:spPr>
              <a:xfrm>
                <a:off x="9447888" y="3803386"/>
                <a:ext cx="641639" cy="172749"/>
              </a:xfrm>
              <a:prstGeom prst="rect">
                <a:avLst/>
              </a:prstGeom>
              <a:noFill/>
            </p:spPr>
            <p:txBody>
              <a:bodyPr wrap="none" lIns="91440" tIns="45720" rIns="91440" bIns="45720" rtlCol="0" anchor="t">
                <a:spAutoFit/>
              </a:bodyPr>
              <a:lstStyle/>
              <a:p>
                <a:r>
                  <a:rPr lang="ja-JP" altLang="en-US" sz="800" dirty="0">
                    <a:solidFill>
                      <a:schemeClr val="tx1">
                        <a:lumMod val="75000"/>
                        <a:lumOff val="25000"/>
                      </a:schemeClr>
                    </a:solidFill>
                    <a:latin typeface="+mn-ea"/>
                    <a:cs typeface="Meiryo" charset="-128"/>
                  </a:rPr>
                  <a:t>広告非接触者</a:t>
                </a:r>
                <a:endParaRPr lang="en-US" altLang="ja-JP" sz="800" dirty="0">
                  <a:solidFill>
                    <a:schemeClr val="tx1">
                      <a:lumMod val="75000"/>
                      <a:lumOff val="25000"/>
                    </a:schemeClr>
                  </a:solidFill>
                  <a:latin typeface="+mn-ea"/>
                  <a:cs typeface="Meiryo" charset="-128"/>
                </a:endParaRPr>
              </a:p>
            </p:txBody>
          </p:sp>
          <p:pic>
            <p:nvPicPr>
              <p:cNvPr id="90" name="図 89">
                <a:extLst>
                  <a:ext uri="{FF2B5EF4-FFF2-40B4-BE49-F238E27FC236}">
                    <a16:creationId xmlns:a16="http://schemas.microsoft.com/office/drawing/2014/main" id="{AFF628C1-0CB8-E4ED-2C6F-ECAD482F4CA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269315" y="4038381"/>
                <a:ext cx="253268" cy="253268"/>
              </a:xfrm>
              <a:prstGeom prst="rect">
                <a:avLst/>
              </a:prstGeom>
            </p:spPr>
          </p:pic>
          <p:pic>
            <p:nvPicPr>
              <p:cNvPr id="91" name="図 90">
                <a:extLst>
                  <a:ext uri="{FF2B5EF4-FFF2-40B4-BE49-F238E27FC236}">
                    <a16:creationId xmlns:a16="http://schemas.microsoft.com/office/drawing/2014/main" id="{C2F6149B-CBD9-437E-B0DC-4845F99B3AE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525053" y="4040150"/>
                <a:ext cx="253268" cy="253268"/>
              </a:xfrm>
              <a:prstGeom prst="rect">
                <a:avLst/>
              </a:prstGeom>
            </p:spPr>
          </p:pic>
        </p:grpSp>
        <p:cxnSp>
          <p:nvCxnSpPr>
            <p:cNvPr id="84" name="直線矢印コネクタ 83">
              <a:extLst>
                <a:ext uri="{FF2B5EF4-FFF2-40B4-BE49-F238E27FC236}">
                  <a16:creationId xmlns:a16="http://schemas.microsoft.com/office/drawing/2014/main" id="{29DFA98A-46F3-D54E-CEBE-1294D1B22BF3}"/>
                </a:ext>
              </a:extLst>
            </p:cNvPr>
            <p:cNvCxnSpPr>
              <a:cxnSpLocks/>
            </p:cNvCxnSpPr>
            <p:nvPr/>
          </p:nvCxnSpPr>
          <p:spPr>
            <a:xfrm flipV="1">
              <a:off x="9908631" y="2881470"/>
              <a:ext cx="310267" cy="468748"/>
            </a:xfrm>
            <a:prstGeom prst="straightConnector1">
              <a:avLst/>
            </a:prstGeom>
            <a:ln>
              <a:solidFill>
                <a:schemeClr val="accent4"/>
              </a:solidFill>
              <a:tailEnd type="triangle"/>
            </a:ln>
          </p:spPr>
          <p:style>
            <a:lnRef idx="1">
              <a:schemeClr val="accent1"/>
            </a:lnRef>
            <a:fillRef idx="0">
              <a:schemeClr val="accent1"/>
            </a:fillRef>
            <a:effectRef idx="0">
              <a:schemeClr val="accent1"/>
            </a:effectRef>
            <a:fontRef idx="minor">
              <a:schemeClr val="tx1"/>
            </a:fontRef>
          </p:style>
        </p:cxnSp>
      </p:grpSp>
      <p:grpSp>
        <p:nvGrpSpPr>
          <p:cNvPr id="92" name="グループ化 91">
            <a:extLst>
              <a:ext uri="{FF2B5EF4-FFF2-40B4-BE49-F238E27FC236}">
                <a16:creationId xmlns:a16="http://schemas.microsoft.com/office/drawing/2014/main" id="{B2EB01BB-AF6D-7F5C-5B7C-A86E70C4E733}"/>
              </a:ext>
            </a:extLst>
          </p:cNvPr>
          <p:cNvGrpSpPr/>
          <p:nvPr/>
        </p:nvGrpSpPr>
        <p:grpSpPr>
          <a:xfrm>
            <a:off x="6573835" y="2653179"/>
            <a:ext cx="1925345" cy="1712533"/>
            <a:chOff x="6739039" y="2653179"/>
            <a:chExt cx="1925345" cy="1712533"/>
          </a:xfrm>
        </p:grpSpPr>
        <p:pic>
          <p:nvPicPr>
            <p:cNvPr id="93" name="図 92">
              <a:extLst>
                <a:ext uri="{FF2B5EF4-FFF2-40B4-BE49-F238E27FC236}">
                  <a16:creationId xmlns:a16="http://schemas.microsoft.com/office/drawing/2014/main" id="{28011029-2E79-89F4-0B40-4470A877DBE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40699" y="2653179"/>
              <a:ext cx="923685" cy="1712533"/>
            </a:xfrm>
            <a:prstGeom prst="rect">
              <a:avLst/>
            </a:prstGeom>
            <a:ln>
              <a:solidFill>
                <a:schemeClr val="bg2">
                  <a:lumMod val="90000"/>
                </a:schemeClr>
              </a:solidFill>
            </a:ln>
          </p:spPr>
        </p:pic>
        <p:pic>
          <p:nvPicPr>
            <p:cNvPr id="94" name="図 93">
              <a:extLst>
                <a:ext uri="{FF2B5EF4-FFF2-40B4-BE49-F238E27FC236}">
                  <a16:creationId xmlns:a16="http://schemas.microsoft.com/office/drawing/2014/main" id="{E48A94D5-E4B9-D5A7-8988-B5BCA068066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739039" y="2653179"/>
              <a:ext cx="923685" cy="1712533"/>
            </a:xfrm>
            <a:prstGeom prst="rect">
              <a:avLst/>
            </a:prstGeom>
            <a:ln>
              <a:solidFill>
                <a:schemeClr val="bg2">
                  <a:lumMod val="90000"/>
                </a:schemeClr>
              </a:solidFill>
            </a:ln>
          </p:spPr>
        </p:pic>
      </p:grpSp>
      <p:grpSp>
        <p:nvGrpSpPr>
          <p:cNvPr id="95" name="グループ化 94">
            <a:extLst>
              <a:ext uri="{FF2B5EF4-FFF2-40B4-BE49-F238E27FC236}">
                <a16:creationId xmlns:a16="http://schemas.microsoft.com/office/drawing/2014/main" id="{053C8FA4-7425-015F-9C36-29B5B9735E6B}"/>
              </a:ext>
            </a:extLst>
          </p:cNvPr>
          <p:cNvGrpSpPr/>
          <p:nvPr/>
        </p:nvGrpSpPr>
        <p:grpSpPr>
          <a:xfrm>
            <a:off x="595344" y="2050626"/>
            <a:ext cx="2487577" cy="2505533"/>
            <a:chOff x="646620" y="2050626"/>
            <a:chExt cx="2487577" cy="2505533"/>
          </a:xfrm>
        </p:grpSpPr>
        <p:grpSp>
          <p:nvGrpSpPr>
            <p:cNvPr id="96" name="グループ化 95">
              <a:extLst>
                <a:ext uri="{FF2B5EF4-FFF2-40B4-BE49-F238E27FC236}">
                  <a16:creationId xmlns:a16="http://schemas.microsoft.com/office/drawing/2014/main" id="{8F07A72D-42D4-EEA2-50CD-3D41A90C1ACF}"/>
                </a:ext>
              </a:extLst>
            </p:cNvPr>
            <p:cNvGrpSpPr/>
            <p:nvPr/>
          </p:nvGrpSpPr>
          <p:grpSpPr>
            <a:xfrm>
              <a:off x="892007" y="4139680"/>
              <a:ext cx="1996802" cy="416479"/>
              <a:chOff x="884141" y="4139680"/>
              <a:chExt cx="1996802" cy="416479"/>
            </a:xfrm>
          </p:grpSpPr>
          <p:pic>
            <p:nvPicPr>
              <p:cNvPr id="104" name="図 103">
                <a:extLst>
                  <a:ext uri="{FF2B5EF4-FFF2-40B4-BE49-F238E27FC236}">
                    <a16:creationId xmlns:a16="http://schemas.microsoft.com/office/drawing/2014/main" id="{E3716481-0E5B-FB1F-2231-7D3D2B9ED8D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84141" y="4139680"/>
                <a:ext cx="403502" cy="403502"/>
              </a:xfrm>
              <a:prstGeom prst="rect">
                <a:avLst/>
              </a:prstGeom>
            </p:spPr>
          </p:pic>
          <p:pic>
            <p:nvPicPr>
              <p:cNvPr id="105" name="図 104">
                <a:extLst>
                  <a:ext uri="{FF2B5EF4-FFF2-40B4-BE49-F238E27FC236}">
                    <a16:creationId xmlns:a16="http://schemas.microsoft.com/office/drawing/2014/main" id="{53086A80-8BA3-FC1B-D024-6C6138CBD33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415241" y="4139680"/>
                <a:ext cx="403502" cy="403502"/>
              </a:xfrm>
              <a:prstGeom prst="rect">
                <a:avLst/>
              </a:prstGeom>
            </p:spPr>
          </p:pic>
          <p:pic>
            <p:nvPicPr>
              <p:cNvPr id="106" name="図 105">
                <a:extLst>
                  <a:ext uri="{FF2B5EF4-FFF2-40B4-BE49-F238E27FC236}">
                    <a16:creationId xmlns:a16="http://schemas.microsoft.com/office/drawing/2014/main" id="{9DF58E40-23E3-112A-674E-01499116C6E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946341" y="4152657"/>
                <a:ext cx="403502" cy="403502"/>
              </a:xfrm>
              <a:prstGeom prst="rect">
                <a:avLst/>
              </a:prstGeom>
            </p:spPr>
          </p:pic>
          <p:pic>
            <p:nvPicPr>
              <p:cNvPr id="107" name="図 106">
                <a:extLst>
                  <a:ext uri="{FF2B5EF4-FFF2-40B4-BE49-F238E27FC236}">
                    <a16:creationId xmlns:a16="http://schemas.microsoft.com/office/drawing/2014/main" id="{402AE76F-6A7E-9FA4-0EF8-FC9ED89F38BF}"/>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477441" y="4152657"/>
                <a:ext cx="403502" cy="403502"/>
              </a:xfrm>
              <a:prstGeom prst="rect">
                <a:avLst/>
              </a:prstGeom>
            </p:spPr>
          </p:pic>
        </p:grpSp>
        <p:sp>
          <p:nvSpPr>
            <p:cNvPr id="101" name="正方形/長方形 100">
              <a:extLst>
                <a:ext uri="{FF2B5EF4-FFF2-40B4-BE49-F238E27FC236}">
                  <a16:creationId xmlns:a16="http://schemas.microsoft.com/office/drawing/2014/main" id="{D95007A8-4920-603D-4913-689197E4AA77}"/>
                </a:ext>
              </a:extLst>
            </p:cNvPr>
            <p:cNvSpPr/>
            <p:nvPr/>
          </p:nvSpPr>
          <p:spPr>
            <a:xfrm>
              <a:off x="1135087" y="3276656"/>
              <a:ext cx="1510887" cy="3251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ホームベース 2">
              <a:extLst>
                <a:ext uri="{FF2B5EF4-FFF2-40B4-BE49-F238E27FC236}">
                  <a16:creationId xmlns:a16="http://schemas.microsoft.com/office/drawing/2014/main" id="{B8B325D2-57C1-0C33-0FDE-1D00AE1ACF84}"/>
                </a:ext>
              </a:extLst>
            </p:cNvPr>
            <p:cNvSpPr/>
            <p:nvPr/>
          </p:nvSpPr>
          <p:spPr>
            <a:xfrm>
              <a:off x="646620" y="2050626"/>
              <a:ext cx="2487577" cy="276203"/>
            </a:xfrm>
            <a:prstGeom prst="homePlate">
              <a:avLst>
                <a:gd name="adj" fmla="val 3154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b="1" dirty="0">
                  <a:solidFill>
                    <a:schemeClr val="bg1"/>
                  </a:solidFill>
                  <a:latin typeface="+mn-ea"/>
                  <a:cs typeface="メイリオ" panose="020B0604030504040204" pitchFamily="50" charset="-128"/>
                </a:rPr>
                <a:t>広告配信</a:t>
              </a:r>
              <a:endParaRPr lang="en-US" altLang="ja-JP" sz="1050" b="1" dirty="0">
                <a:solidFill>
                  <a:schemeClr val="bg1"/>
                </a:solidFill>
                <a:latin typeface="+mn-ea"/>
                <a:cs typeface="メイリオ" panose="020B0604030504040204" pitchFamily="50" charset="-128"/>
              </a:endParaRPr>
            </a:p>
          </p:txBody>
        </p:sp>
      </p:grpSp>
      <p:grpSp>
        <p:nvGrpSpPr>
          <p:cNvPr id="108" name="グループ化 107">
            <a:extLst>
              <a:ext uri="{FF2B5EF4-FFF2-40B4-BE49-F238E27FC236}">
                <a16:creationId xmlns:a16="http://schemas.microsoft.com/office/drawing/2014/main" id="{56181CAE-18E2-7792-70BE-BF76C6A11645}"/>
              </a:ext>
            </a:extLst>
          </p:cNvPr>
          <p:cNvGrpSpPr/>
          <p:nvPr/>
        </p:nvGrpSpPr>
        <p:grpSpPr>
          <a:xfrm>
            <a:off x="3389171" y="2037712"/>
            <a:ext cx="2590345" cy="2609265"/>
            <a:chOff x="3518787" y="2037712"/>
            <a:chExt cx="2590345" cy="2609265"/>
          </a:xfrm>
        </p:grpSpPr>
        <p:grpSp>
          <p:nvGrpSpPr>
            <p:cNvPr id="109" name="グループ化 108">
              <a:extLst>
                <a:ext uri="{FF2B5EF4-FFF2-40B4-BE49-F238E27FC236}">
                  <a16:creationId xmlns:a16="http://schemas.microsoft.com/office/drawing/2014/main" id="{648902EE-4276-AE40-2A92-A0C2970F0044}"/>
                </a:ext>
              </a:extLst>
            </p:cNvPr>
            <p:cNvGrpSpPr/>
            <p:nvPr/>
          </p:nvGrpSpPr>
          <p:grpSpPr>
            <a:xfrm>
              <a:off x="3518787" y="2596845"/>
              <a:ext cx="2590345" cy="2050132"/>
              <a:chOff x="3534906" y="2596845"/>
              <a:chExt cx="2590345" cy="2050132"/>
            </a:xfrm>
          </p:grpSpPr>
          <p:sp>
            <p:nvSpPr>
              <p:cNvPr id="111" name="テキスト ボックス 110">
                <a:extLst>
                  <a:ext uri="{FF2B5EF4-FFF2-40B4-BE49-F238E27FC236}">
                    <a16:creationId xmlns:a16="http://schemas.microsoft.com/office/drawing/2014/main" id="{DBDB37B4-601C-6610-36E0-F11523079DF8}"/>
                  </a:ext>
                </a:extLst>
              </p:cNvPr>
              <p:cNvSpPr txBox="1"/>
              <p:nvPr/>
            </p:nvSpPr>
            <p:spPr>
              <a:xfrm>
                <a:off x="3563760" y="4431533"/>
                <a:ext cx="800219" cy="215444"/>
              </a:xfrm>
              <a:prstGeom prst="rect">
                <a:avLst/>
              </a:prstGeom>
              <a:noFill/>
            </p:spPr>
            <p:txBody>
              <a:bodyPr wrap="none" rtlCol="0">
                <a:spAutoFit/>
              </a:bodyPr>
              <a:lstStyle/>
              <a:p>
                <a:pPr algn="ctr"/>
                <a:r>
                  <a:rPr lang="ja-JP" altLang="en-US" sz="800" dirty="0">
                    <a:solidFill>
                      <a:schemeClr val="tx1">
                        <a:lumMod val="75000"/>
                        <a:lumOff val="25000"/>
                      </a:schemeClr>
                    </a:solidFill>
                    <a:latin typeface="+mn-ea"/>
                    <a:cs typeface="Meiryo" charset="-128"/>
                  </a:rPr>
                  <a:t>広告非接触者</a:t>
                </a:r>
                <a:endParaRPr lang="en-US" altLang="ja-JP" sz="800" dirty="0">
                  <a:solidFill>
                    <a:schemeClr val="tx1">
                      <a:lumMod val="75000"/>
                      <a:lumOff val="25000"/>
                    </a:schemeClr>
                  </a:solidFill>
                  <a:latin typeface="+mn-ea"/>
                  <a:cs typeface="Meiryo" charset="-128"/>
                </a:endParaRPr>
              </a:p>
            </p:txBody>
          </p:sp>
          <p:sp>
            <p:nvSpPr>
              <p:cNvPr id="112" name="円/楕円 49">
                <a:extLst>
                  <a:ext uri="{FF2B5EF4-FFF2-40B4-BE49-F238E27FC236}">
                    <a16:creationId xmlns:a16="http://schemas.microsoft.com/office/drawing/2014/main" id="{BFB57A8D-CAF5-4BCC-9C77-67DD1F59D744}"/>
                  </a:ext>
                </a:extLst>
              </p:cNvPr>
              <p:cNvSpPr/>
              <p:nvPr/>
            </p:nvSpPr>
            <p:spPr>
              <a:xfrm>
                <a:off x="4097953" y="2596845"/>
                <a:ext cx="1464250" cy="1464248"/>
              </a:xfrm>
              <a:prstGeom prst="ellipse">
                <a:avLst/>
              </a:prstGeom>
              <a:solidFill>
                <a:srgbClr val="00003E">
                  <a:alpha val="1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13" name="円/楕円 50">
                <a:extLst>
                  <a:ext uri="{FF2B5EF4-FFF2-40B4-BE49-F238E27FC236}">
                    <a16:creationId xmlns:a16="http://schemas.microsoft.com/office/drawing/2014/main" id="{2931F48F-5D4D-356A-9D60-AAAC8C9C149D}"/>
                  </a:ext>
                </a:extLst>
              </p:cNvPr>
              <p:cNvSpPr/>
              <p:nvPr/>
            </p:nvSpPr>
            <p:spPr>
              <a:xfrm>
                <a:off x="4383355" y="2934499"/>
                <a:ext cx="893446" cy="89344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mn-ea"/>
                </a:endParaRPr>
              </a:p>
            </p:txBody>
          </p:sp>
          <p:sp>
            <p:nvSpPr>
              <p:cNvPr id="114" name="テキスト ボックス 113">
                <a:extLst>
                  <a:ext uri="{FF2B5EF4-FFF2-40B4-BE49-F238E27FC236}">
                    <a16:creationId xmlns:a16="http://schemas.microsoft.com/office/drawing/2014/main" id="{077B307B-68D6-928C-69FE-17A755B6725E}"/>
                  </a:ext>
                </a:extLst>
              </p:cNvPr>
              <p:cNvSpPr txBox="1"/>
              <p:nvPr/>
            </p:nvSpPr>
            <p:spPr>
              <a:xfrm>
                <a:off x="4298351" y="2715119"/>
                <a:ext cx="1063455" cy="215444"/>
              </a:xfrm>
              <a:prstGeom prst="rect">
                <a:avLst/>
              </a:prstGeom>
              <a:noFill/>
            </p:spPr>
            <p:txBody>
              <a:bodyPr wrap="square" lIns="91440" tIns="45720" rIns="91440" bIns="45720" rtlCol="0" anchor="t">
                <a:spAutoFit/>
              </a:bodyPr>
              <a:lstStyle/>
              <a:p>
                <a:pPr algn="ctr"/>
                <a:r>
                  <a:rPr lang="ja-JP" altLang="en-US" sz="800" b="1" dirty="0">
                    <a:solidFill>
                      <a:srgbClr val="0D0D0D"/>
                    </a:solidFill>
                    <a:latin typeface="+mn-ea"/>
                    <a:cs typeface="Meiryo" charset="-128"/>
                  </a:rPr>
                  <a:t>LINEユーザー</a:t>
                </a:r>
                <a:endParaRPr lang="ja-JP" b="1" dirty="0">
                  <a:solidFill>
                    <a:srgbClr val="0D0D0D"/>
                  </a:solidFill>
                  <a:latin typeface="+mn-ea"/>
                  <a:cs typeface="Arial"/>
                </a:endParaRPr>
              </a:p>
            </p:txBody>
          </p:sp>
          <p:sp>
            <p:nvSpPr>
              <p:cNvPr id="115" name="テキスト ボックス 114">
                <a:extLst>
                  <a:ext uri="{FF2B5EF4-FFF2-40B4-BE49-F238E27FC236}">
                    <a16:creationId xmlns:a16="http://schemas.microsoft.com/office/drawing/2014/main" id="{48D45874-C09F-4EF2-7AFF-83DC63D6AEC1}"/>
                  </a:ext>
                </a:extLst>
              </p:cNvPr>
              <p:cNvSpPr txBox="1"/>
              <p:nvPr/>
            </p:nvSpPr>
            <p:spPr>
              <a:xfrm>
                <a:off x="4481265" y="3059140"/>
                <a:ext cx="697627" cy="584775"/>
              </a:xfrm>
              <a:prstGeom prst="rect">
                <a:avLst/>
              </a:prstGeom>
              <a:noFill/>
            </p:spPr>
            <p:txBody>
              <a:bodyPr wrap="square" lIns="91440" tIns="45720" rIns="91440" bIns="45720" rtlCol="0" anchor="t">
                <a:spAutoFit/>
              </a:bodyPr>
              <a:lstStyle/>
              <a:p>
                <a:pPr algn="ctr"/>
                <a:r>
                  <a:rPr lang="en-US" altLang="ja-JP" sz="800" b="1" dirty="0">
                    <a:solidFill>
                      <a:schemeClr val="bg1"/>
                    </a:solidFill>
                    <a:latin typeface="+mn-ea"/>
                    <a:cs typeface="Meiryo" charset="-128"/>
                  </a:rPr>
                  <a:t>LINE</a:t>
                </a:r>
              </a:p>
              <a:p>
                <a:pPr algn="ctr"/>
                <a:r>
                  <a:rPr lang="ja-JP" altLang="en-US" sz="800" b="1" dirty="0">
                    <a:solidFill>
                      <a:schemeClr val="bg1"/>
                    </a:solidFill>
                    <a:latin typeface="+mn-ea"/>
                    <a:cs typeface="Meiryo" charset="-128"/>
                  </a:rPr>
                  <a:t>リサーチ</a:t>
                </a:r>
                <a:endParaRPr lang="en-US" altLang="ja-JP" sz="800" b="1" dirty="0">
                  <a:solidFill>
                    <a:schemeClr val="bg1"/>
                  </a:solidFill>
                  <a:latin typeface="+mn-ea"/>
                  <a:cs typeface="Meiryo" charset="-128"/>
                </a:endParaRPr>
              </a:p>
              <a:p>
                <a:pPr algn="ctr"/>
                <a:r>
                  <a:rPr lang="ja-JP" altLang="en-US" sz="800" b="1" dirty="0">
                    <a:solidFill>
                      <a:schemeClr val="bg1"/>
                    </a:solidFill>
                    <a:latin typeface="+mn-ea"/>
                    <a:cs typeface="Meiryo" charset="-128"/>
                  </a:rPr>
                  <a:t>アンケート</a:t>
                </a:r>
                <a:endParaRPr lang="en-US" altLang="ja-JP" sz="800" b="1" dirty="0">
                  <a:solidFill>
                    <a:schemeClr val="bg1"/>
                  </a:solidFill>
                  <a:latin typeface="+mn-ea"/>
                  <a:cs typeface="Meiryo" charset="-128"/>
                </a:endParaRPr>
              </a:p>
              <a:p>
                <a:pPr algn="ctr"/>
                <a:r>
                  <a:rPr lang="ja-JP" altLang="en-US" sz="800" b="1" dirty="0">
                    <a:solidFill>
                      <a:schemeClr val="bg1"/>
                    </a:solidFill>
                    <a:latin typeface="+mn-ea"/>
                    <a:cs typeface="Meiryo" charset="-128"/>
                  </a:rPr>
                  <a:t>モニタ</a:t>
                </a:r>
                <a:endParaRPr lang="en-US" altLang="ja-JP" sz="800" b="1" dirty="0">
                  <a:solidFill>
                    <a:schemeClr val="bg1"/>
                  </a:solidFill>
                  <a:latin typeface="+mn-ea"/>
                  <a:cs typeface="Meiryo" charset="-128"/>
                </a:endParaRPr>
              </a:p>
            </p:txBody>
          </p:sp>
          <p:pic>
            <p:nvPicPr>
              <p:cNvPr id="116" name="図 115">
                <a:extLst>
                  <a:ext uri="{FF2B5EF4-FFF2-40B4-BE49-F238E27FC236}">
                    <a16:creationId xmlns:a16="http://schemas.microsoft.com/office/drawing/2014/main" id="{221A253E-815C-3C28-C91C-A415F9FC20F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34906" y="3960412"/>
                <a:ext cx="403502" cy="403502"/>
              </a:xfrm>
              <a:prstGeom prst="rect">
                <a:avLst/>
              </a:prstGeom>
            </p:spPr>
          </p:pic>
          <p:pic>
            <p:nvPicPr>
              <p:cNvPr id="117" name="図 116">
                <a:extLst>
                  <a:ext uri="{FF2B5EF4-FFF2-40B4-BE49-F238E27FC236}">
                    <a16:creationId xmlns:a16="http://schemas.microsoft.com/office/drawing/2014/main" id="{E1FB77DE-EE53-BF55-54F4-3C257FDFC33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67915" y="3960412"/>
                <a:ext cx="403502" cy="403502"/>
              </a:xfrm>
              <a:prstGeom prst="rect">
                <a:avLst/>
              </a:prstGeom>
            </p:spPr>
          </p:pic>
          <p:pic>
            <p:nvPicPr>
              <p:cNvPr id="118" name="図 117">
                <a:extLst>
                  <a:ext uri="{FF2B5EF4-FFF2-40B4-BE49-F238E27FC236}">
                    <a16:creationId xmlns:a16="http://schemas.microsoft.com/office/drawing/2014/main" id="{2D355B57-9520-8614-6225-A92EA525D828}"/>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5290718" y="3964612"/>
                <a:ext cx="403502" cy="403502"/>
              </a:xfrm>
              <a:prstGeom prst="rect">
                <a:avLst/>
              </a:prstGeom>
            </p:spPr>
          </p:pic>
          <p:pic>
            <p:nvPicPr>
              <p:cNvPr id="119" name="図 118">
                <a:extLst>
                  <a:ext uri="{FF2B5EF4-FFF2-40B4-BE49-F238E27FC236}">
                    <a16:creationId xmlns:a16="http://schemas.microsoft.com/office/drawing/2014/main" id="{86068CB1-73C7-CCD8-900F-48F74C60616F}"/>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721749" y="3966379"/>
                <a:ext cx="403502" cy="403502"/>
              </a:xfrm>
              <a:prstGeom prst="rect">
                <a:avLst/>
              </a:prstGeom>
            </p:spPr>
          </p:pic>
          <p:sp>
            <p:nvSpPr>
              <p:cNvPr id="120" name="テキスト ボックス 119">
                <a:extLst>
                  <a:ext uri="{FF2B5EF4-FFF2-40B4-BE49-F238E27FC236}">
                    <a16:creationId xmlns:a16="http://schemas.microsoft.com/office/drawing/2014/main" id="{C8CD1E45-18A0-EF6B-6060-1D88FC5DA853}"/>
                  </a:ext>
                </a:extLst>
              </p:cNvPr>
              <p:cNvSpPr txBox="1"/>
              <p:nvPr/>
            </p:nvSpPr>
            <p:spPr>
              <a:xfrm>
                <a:off x="5345406" y="4431533"/>
                <a:ext cx="697627" cy="215444"/>
              </a:xfrm>
              <a:prstGeom prst="rect">
                <a:avLst/>
              </a:prstGeom>
              <a:noFill/>
            </p:spPr>
            <p:txBody>
              <a:bodyPr wrap="none" rtlCol="0">
                <a:spAutoFit/>
              </a:bodyPr>
              <a:lstStyle/>
              <a:p>
                <a:pPr algn="ctr"/>
                <a:r>
                  <a:rPr lang="ja-JP" altLang="en-US" sz="800" dirty="0">
                    <a:solidFill>
                      <a:schemeClr val="tx1">
                        <a:lumMod val="75000"/>
                        <a:lumOff val="25000"/>
                      </a:schemeClr>
                    </a:solidFill>
                    <a:latin typeface="+mn-ea"/>
                    <a:cs typeface="Meiryo" charset="-128"/>
                  </a:rPr>
                  <a:t>広告接触者</a:t>
                </a:r>
                <a:endParaRPr lang="en-US" altLang="ja-JP" sz="800" dirty="0">
                  <a:solidFill>
                    <a:schemeClr val="tx1">
                      <a:lumMod val="75000"/>
                      <a:lumOff val="25000"/>
                    </a:schemeClr>
                  </a:solidFill>
                  <a:latin typeface="+mn-ea"/>
                  <a:cs typeface="Meiryo" charset="-128"/>
                </a:endParaRPr>
              </a:p>
            </p:txBody>
          </p:sp>
          <p:cxnSp>
            <p:nvCxnSpPr>
              <p:cNvPr id="121" name="直線コネクタ 120">
                <a:extLst>
                  <a:ext uri="{FF2B5EF4-FFF2-40B4-BE49-F238E27FC236}">
                    <a16:creationId xmlns:a16="http://schemas.microsoft.com/office/drawing/2014/main" id="{E978E550-0337-5E5C-0FFB-BF892430F5D6}"/>
                  </a:ext>
                </a:extLst>
              </p:cNvPr>
              <p:cNvCxnSpPr>
                <a:cxnSpLocks/>
              </p:cNvCxnSpPr>
              <p:nvPr/>
            </p:nvCxnSpPr>
            <p:spPr>
              <a:xfrm flipH="1">
                <a:off x="4242938" y="3697101"/>
                <a:ext cx="267233" cy="240798"/>
              </a:xfrm>
              <a:prstGeom prst="line">
                <a:avLst/>
              </a:prstGeom>
              <a:ln w="19050">
                <a:solidFill>
                  <a:srgbClr val="00003E"/>
                </a:solidFill>
              </a:ln>
            </p:spPr>
            <p:style>
              <a:lnRef idx="1">
                <a:schemeClr val="accent1"/>
              </a:lnRef>
              <a:fillRef idx="0">
                <a:schemeClr val="accent1"/>
              </a:fillRef>
              <a:effectRef idx="0">
                <a:schemeClr val="accent1"/>
              </a:effectRef>
              <a:fontRef idx="minor">
                <a:schemeClr val="tx1"/>
              </a:fontRef>
            </p:style>
          </p:cxnSp>
          <p:cxnSp>
            <p:nvCxnSpPr>
              <p:cNvPr id="122" name="直線コネクタ 121">
                <a:extLst>
                  <a:ext uri="{FF2B5EF4-FFF2-40B4-BE49-F238E27FC236}">
                    <a16:creationId xmlns:a16="http://schemas.microsoft.com/office/drawing/2014/main" id="{E082E7D7-2973-187D-005E-5B85E0819131}"/>
                  </a:ext>
                </a:extLst>
              </p:cNvPr>
              <p:cNvCxnSpPr>
                <a:cxnSpLocks/>
              </p:cNvCxnSpPr>
              <p:nvPr/>
            </p:nvCxnSpPr>
            <p:spPr>
              <a:xfrm>
                <a:off x="5129114" y="3697101"/>
                <a:ext cx="263739" cy="240798"/>
              </a:xfrm>
              <a:prstGeom prst="line">
                <a:avLst/>
              </a:prstGeom>
              <a:ln w="19050">
                <a:solidFill>
                  <a:srgbClr val="00003E"/>
                </a:solidFill>
              </a:ln>
            </p:spPr>
            <p:style>
              <a:lnRef idx="1">
                <a:schemeClr val="accent1"/>
              </a:lnRef>
              <a:fillRef idx="0">
                <a:schemeClr val="accent1"/>
              </a:fillRef>
              <a:effectRef idx="0">
                <a:schemeClr val="accent1"/>
              </a:effectRef>
              <a:fontRef idx="minor">
                <a:schemeClr val="tx1"/>
              </a:fontRef>
            </p:style>
          </p:cxnSp>
        </p:grpSp>
        <p:sp>
          <p:nvSpPr>
            <p:cNvPr id="110" name="山形 3">
              <a:extLst>
                <a:ext uri="{FF2B5EF4-FFF2-40B4-BE49-F238E27FC236}">
                  <a16:creationId xmlns:a16="http://schemas.microsoft.com/office/drawing/2014/main" id="{523554C0-2346-EF7F-9F70-418912967C5E}"/>
                </a:ext>
              </a:extLst>
            </p:cNvPr>
            <p:cNvSpPr/>
            <p:nvPr/>
          </p:nvSpPr>
          <p:spPr>
            <a:xfrm>
              <a:off x="3563218" y="2037712"/>
              <a:ext cx="2501483" cy="274421"/>
            </a:xfrm>
            <a:prstGeom prst="chevron">
              <a:avLst>
                <a:gd name="adj" fmla="val 3142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50" b="1" dirty="0">
                  <a:solidFill>
                    <a:schemeClr val="bg1"/>
                  </a:solidFill>
                  <a:latin typeface="+mn-ea"/>
                  <a:cs typeface="メイリオ" panose="020B0604030504040204" pitchFamily="50" charset="-128"/>
                </a:rPr>
                <a:t>広告接触者を抽出</a:t>
              </a:r>
              <a:endParaRPr lang="en-US" altLang="ja-JP" sz="1050" b="1" dirty="0">
                <a:solidFill>
                  <a:schemeClr val="bg1"/>
                </a:solidFill>
                <a:latin typeface="+mn-ea"/>
                <a:cs typeface="メイリオ" panose="020B0604030504040204" pitchFamily="50" charset="-128"/>
              </a:endParaRPr>
            </a:p>
          </p:txBody>
        </p:sp>
      </p:grpSp>
      <p:sp>
        <p:nvSpPr>
          <p:cNvPr id="126" name="テキスト プレースホルダー 3">
            <a:extLst>
              <a:ext uri="{FF2B5EF4-FFF2-40B4-BE49-F238E27FC236}">
                <a16:creationId xmlns:a16="http://schemas.microsoft.com/office/drawing/2014/main" id="{DD588D8F-5C1D-FD59-ABC8-669DF5A23026}"/>
              </a:ext>
            </a:extLst>
          </p:cNvPr>
          <p:cNvSpPr txBox="1">
            <a:spLocks/>
          </p:cNvSpPr>
          <p:nvPr/>
        </p:nvSpPr>
        <p:spPr>
          <a:xfrm>
            <a:off x="567857" y="1104290"/>
            <a:ext cx="11014609" cy="792088"/>
          </a:xfrm>
          <a:prstGeom prst="rect">
            <a:avLst/>
          </a:prstGeom>
        </p:spPr>
        <p:txBody>
          <a:bodyPr wrap="none" lIns="0" tIns="0" rIns="0" bIns="0" anchor="ctr">
            <a:noAutofit/>
          </a:bodyPr>
          <a:lstStyle>
            <a:lvl1pPr marL="0" indent="0" algn="l" defTabSz="914400" rtl="0" eaLnBrk="1" latinLnBrk="0" hangingPunct="1">
              <a:lnSpc>
                <a:spcPct val="90000"/>
              </a:lnSpc>
              <a:spcBef>
                <a:spcPts val="1000"/>
              </a:spcBef>
              <a:buFont typeface="Arial" panose="020B0604020202020204" pitchFamily="34" charset="0"/>
              <a:buNone/>
              <a:defRPr kumimoji="1" sz="2000" b="1" i="0" kern="1200">
                <a:solidFill>
                  <a:schemeClr val="accent1"/>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fontAlgn="auto">
              <a:spcAft>
                <a:spcPts val="0"/>
              </a:spcAft>
            </a:pPr>
            <a:endParaRPr lang="ja-JP" altLang="en-US" dirty="0">
              <a:solidFill>
                <a:srgbClr val="0D0D0D"/>
              </a:solidFill>
              <a:latin typeface="+mn-ea"/>
              <a:ea typeface="+mn-ea"/>
            </a:endParaRPr>
          </a:p>
        </p:txBody>
      </p:sp>
      <p:sp>
        <p:nvSpPr>
          <p:cNvPr id="127" name="テキスト プレースホルダー 2">
            <a:extLst>
              <a:ext uri="{FF2B5EF4-FFF2-40B4-BE49-F238E27FC236}">
                <a16:creationId xmlns:a16="http://schemas.microsoft.com/office/drawing/2014/main" id="{6FDA5BCC-4983-06BB-56C3-C738EB720552}"/>
              </a:ext>
            </a:extLst>
          </p:cNvPr>
          <p:cNvSpPr>
            <a:spLocks noGrp="1"/>
          </p:cNvSpPr>
          <p:nvPr>
            <p:ph type="body" sz="quarter" idx="11"/>
          </p:nvPr>
        </p:nvSpPr>
        <p:spPr>
          <a:xfrm>
            <a:off x="587374" y="1098189"/>
            <a:ext cx="11014609" cy="792088"/>
          </a:xfrm>
        </p:spPr>
        <p:txBody>
          <a:bodyPr/>
          <a:lstStyle/>
          <a:p>
            <a:r>
              <a:rPr lang="ja-JP" altLang="en-US" dirty="0">
                <a:solidFill>
                  <a:schemeClr val="tx1">
                    <a:lumMod val="95000"/>
                    <a:lumOff val="5000"/>
                  </a:schemeClr>
                </a:solidFill>
              </a:rPr>
              <a:t>広告接触の有無でユーザーを分類抽出し、それぞれのユーザーに対して業界最大級のリサーチプラットフォーム</a:t>
            </a:r>
            <a:r>
              <a:rPr lang="en-US" altLang="ja-JP" dirty="0">
                <a:solidFill>
                  <a:schemeClr val="tx1">
                    <a:lumMod val="95000"/>
                    <a:lumOff val="5000"/>
                  </a:schemeClr>
                </a:solidFill>
              </a:rPr>
              <a:t>『LINE</a:t>
            </a:r>
            <a:r>
              <a:rPr lang="ja-JP" altLang="en-US" dirty="0">
                <a:solidFill>
                  <a:schemeClr val="tx1">
                    <a:lumMod val="95000"/>
                    <a:lumOff val="5000"/>
                  </a:schemeClr>
                </a:solidFill>
              </a:rPr>
              <a:t>リサーチ</a:t>
            </a:r>
            <a:r>
              <a:rPr lang="en-US" altLang="ja-JP" dirty="0">
                <a:solidFill>
                  <a:schemeClr val="tx1">
                    <a:lumMod val="95000"/>
                    <a:lumOff val="5000"/>
                  </a:schemeClr>
                </a:solidFill>
              </a:rPr>
              <a:t>』</a:t>
            </a:r>
            <a:r>
              <a:rPr lang="ja-JP" altLang="en-US" dirty="0">
                <a:solidFill>
                  <a:schemeClr val="tx1">
                    <a:lumMod val="95000"/>
                    <a:lumOff val="5000"/>
                  </a:schemeClr>
                </a:solidFill>
              </a:rPr>
              <a:t>を利用して、ブランドリフト調査が実施できます。該当広告への接触者と非接触者に対し、ブランド認知度・利用経験・好意度・利用意向などを聴取することで、広告効果を把握しその後のマーケティング活動に活かすことができます。</a:t>
            </a:r>
            <a:endParaRPr kumimoji="1" lang="ja-JP" altLang="en-US" dirty="0">
              <a:solidFill>
                <a:schemeClr val="tx1">
                  <a:lumMod val="95000"/>
                  <a:lumOff val="5000"/>
                </a:schemeClr>
              </a:solidFill>
            </a:endParaRPr>
          </a:p>
        </p:txBody>
      </p:sp>
      <p:pic>
        <p:nvPicPr>
          <p:cNvPr id="3" name="図 2">
            <a:extLst>
              <a:ext uri="{FF2B5EF4-FFF2-40B4-BE49-F238E27FC236}">
                <a16:creationId xmlns:a16="http://schemas.microsoft.com/office/drawing/2014/main" id="{7A257299-0B59-D2F4-EC90-CD87C5BCF12C}"/>
              </a:ext>
            </a:extLst>
          </p:cNvPr>
          <p:cNvPicPr>
            <a:picLocks noChangeAspect="1"/>
          </p:cNvPicPr>
          <p:nvPr/>
        </p:nvPicPr>
        <p:blipFill>
          <a:blip r:embed="rId11"/>
          <a:srcRect b="35026"/>
          <a:stretch>
            <a:fillRect/>
          </a:stretch>
        </p:blipFill>
        <p:spPr>
          <a:xfrm>
            <a:off x="868452" y="2480654"/>
            <a:ext cx="1768640" cy="1621209"/>
          </a:xfrm>
          <a:prstGeom prst="rect">
            <a:avLst/>
          </a:prstGeom>
        </p:spPr>
      </p:pic>
    </p:spTree>
    <p:extLst>
      <p:ext uri="{BB962C8B-B14F-4D97-AF65-F5344CB8AC3E}">
        <p14:creationId xmlns:p14="http://schemas.microsoft.com/office/powerpoint/2010/main" val="19469547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プレースホルダー 12">
            <a:extLst>
              <a:ext uri="{FF2B5EF4-FFF2-40B4-BE49-F238E27FC236}">
                <a16:creationId xmlns:a16="http://schemas.microsoft.com/office/drawing/2014/main" id="{4DF4F3F0-E8BD-8F2D-CCD2-D48FEAC059CC}"/>
              </a:ext>
            </a:extLst>
          </p:cNvPr>
          <p:cNvSpPr>
            <a:spLocks noGrp="1"/>
          </p:cNvSpPr>
          <p:nvPr>
            <p:ph type="body" sz="quarter" idx="14"/>
          </p:nvPr>
        </p:nvSpPr>
        <p:spPr/>
        <p:txBody>
          <a:bodyPr>
            <a:normAutofit fontScale="92500" lnSpcReduction="10000"/>
          </a:bodyPr>
          <a:lstStyle/>
          <a:p>
            <a:r>
              <a:rPr lang="ja-JP" altLang="en-US" dirty="0"/>
              <a:t>概要</a:t>
            </a:r>
          </a:p>
        </p:txBody>
      </p:sp>
      <p:sp>
        <p:nvSpPr>
          <p:cNvPr id="3" name="テキスト プレースホルダー 2">
            <a:extLst>
              <a:ext uri="{FF2B5EF4-FFF2-40B4-BE49-F238E27FC236}">
                <a16:creationId xmlns:a16="http://schemas.microsoft.com/office/drawing/2014/main" id="{F7C2E434-12F9-9A31-7E21-8AD256202515}"/>
              </a:ext>
            </a:extLst>
          </p:cNvPr>
          <p:cNvSpPr>
            <a:spLocks noGrp="1"/>
          </p:cNvSpPr>
          <p:nvPr>
            <p:ph type="body" sz="quarter" idx="15"/>
          </p:nvPr>
        </p:nvSpPr>
        <p:spPr/>
        <p:txBody>
          <a:bodyPr>
            <a:normAutofit fontScale="92500" lnSpcReduction="10000"/>
          </a:bodyPr>
          <a:lstStyle/>
          <a:p>
            <a:pPr marL="0" indent="0">
              <a:buNone/>
            </a:pPr>
            <a:r>
              <a:rPr lang="ja-JP" altLang="en-US" dirty="0">
                <a:latin typeface="+mn-ea"/>
              </a:rPr>
              <a:t>商品スペック</a:t>
            </a:r>
            <a:endParaRPr lang="ja-JP" altLang="en-US" sz="1800" b="1" dirty="0">
              <a:latin typeface="+mn-ea"/>
              <a:ea typeface="+mn-ea"/>
            </a:endParaRPr>
          </a:p>
        </p:txBody>
      </p:sp>
      <p:sp>
        <p:nvSpPr>
          <p:cNvPr id="18" name="テキスト プレースホルダー 17">
            <a:extLst>
              <a:ext uri="{FF2B5EF4-FFF2-40B4-BE49-F238E27FC236}">
                <a16:creationId xmlns:a16="http://schemas.microsoft.com/office/drawing/2014/main" id="{FBA0ED09-3BFD-6B31-F9F6-FEA28588925B}"/>
              </a:ext>
            </a:extLst>
          </p:cNvPr>
          <p:cNvSpPr>
            <a:spLocks noGrp="1"/>
          </p:cNvSpPr>
          <p:nvPr>
            <p:ph type="body" sz="quarter" idx="16"/>
          </p:nvPr>
        </p:nvSpPr>
        <p:spPr/>
        <p:txBody>
          <a:bodyPr>
            <a:normAutofit fontScale="92500" lnSpcReduction="10000"/>
          </a:bodyPr>
          <a:lstStyle/>
          <a:p>
            <a:r>
              <a:rPr lang="ja-JP" altLang="en-US" dirty="0"/>
              <a:t>その他・注意事項</a:t>
            </a:r>
          </a:p>
        </p:txBody>
      </p:sp>
    </p:spTree>
    <p:extLst>
      <p:ext uri="{BB962C8B-B14F-4D97-AF65-F5344CB8AC3E}">
        <p14:creationId xmlns:p14="http://schemas.microsoft.com/office/powerpoint/2010/main" val="27200247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BFCFA0-D0C2-2D75-F6E6-C20C6A105586}"/>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F1871C2C-10F4-FC8D-5147-4D4B56815976}"/>
              </a:ext>
            </a:extLst>
          </p:cNvPr>
          <p:cNvSpPr>
            <a:spLocks noGrp="1"/>
          </p:cNvSpPr>
          <p:nvPr>
            <p:ph type="body" sz="quarter" idx="10"/>
          </p:nvPr>
        </p:nvSpPr>
        <p:spPr/>
        <p:txBody>
          <a:bodyPr/>
          <a:lstStyle/>
          <a:p>
            <a:r>
              <a:rPr lang="en-US" altLang="ja-JP" dirty="0">
                <a:latin typeface="Meiryo"/>
                <a:ea typeface="Meiryo"/>
              </a:rPr>
              <a:t>LINE NEWS Top Ad </a:t>
            </a:r>
            <a:r>
              <a:rPr lang="ja-JP" altLang="en-US" dirty="0">
                <a:latin typeface="+mn-ea"/>
              </a:rPr>
              <a:t>ブランドリフトサーベイ 詳細</a:t>
            </a:r>
          </a:p>
        </p:txBody>
      </p:sp>
      <p:sp>
        <p:nvSpPr>
          <p:cNvPr id="5" name="テキスト プレースホルダー 6">
            <a:extLst>
              <a:ext uri="{FF2B5EF4-FFF2-40B4-BE49-F238E27FC236}">
                <a16:creationId xmlns:a16="http://schemas.microsoft.com/office/drawing/2014/main" id="{5C523AE2-6FEF-73A4-0A4F-EF27BB494CDB}"/>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p>
        </p:txBody>
      </p:sp>
      <p:pic>
        <p:nvPicPr>
          <p:cNvPr id="6" name="図プレースホルダー 8" descr="アイコン&#10;&#10;自動的に生成された説明">
            <a:extLst>
              <a:ext uri="{FF2B5EF4-FFF2-40B4-BE49-F238E27FC236}">
                <a16:creationId xmlns:a16="http://schemas.microsoft.com/office/drawing/2014/main" id="{3FB66E85-F410-373E-B8D6-A7C612530E4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graphicFrame>
        <p:nvGraphicFramePr>
          <p:cNvPr id="11" name="表 10">
            <a:extLst>
              <a:ext uri="{FF2B5EF4-FFF2-40B4-BE49-F238E27FC236}">
                <a16:creationId xmlns:a16="http://schemas.microsoft.com/office/drawing/2014/main" id="{527AEF4C-F692-DEE5-6A98-CBBCF9ED0BF6}"/>
              </a:ext>
            </a:extLst>
          </p:cNvPr>
          <p:cNvGraphicFramePr>
            <a:graphicFrameLocks noGrp="1"/>
          </p:cNvGraphicFramePr>
          <p:nvPr/>
        </p:nvGraphicFramePr>
        <p:xfrm>
          <a:off x="413538" y="1147446"/>
          <a:ext cx="10756032" cy="4932000"/>
        </p:xfrm>
        <a:graphic>
          <a:graphicData uri="http://schemas.openxmlformats.org/drawingml/2006/table">
            <a:tbl>
              <a:tblPr/>
              <a:tblGrid>
                <a:gridCol w="3222941">
                  <a:extLst>
                    <a:ext uri="{9D8B030D-6E8A-4147-A177-3AD203B41FA5}">
                      <a16:colId xmlns:a16="http://schemas.microsoft.com/office/drawing/2014/main" val="585060608"/>
                    </a:ext>
                  </a:extLst>
                </a:gridCol>
                <a:gridCol w="7533091">
                  <a:extLst>
                    <a:ext uri="{9D8B030D-6E8A-4147-A177-3AD203B41FA5}">
                      <a16:colId xmlns:a16="http://schemas.microsoft.com/office/drawing/2014/main" val="1447558988"/>
                    </a:ext>
                  </a:extLst>
                </a:gridCol>
              </a:tblGrid>
              <a:tr h="396000">
                <a:tc>
                  <a:txBody>
                    <a:bodyPr/>
                    <a:lstStyle/>
                    <a:p>
                      <a:pPr algn="ctr" rtl="0" fontAlgn="ctr"/>
                      <a:r>
                        <a:rPr lang="ja-JP" altLang="en-US" sz="1050" b="1" i="0" u="none" strike="noStrike" dirty="0">
                          <a:solidFill>
                            <a:schemeClr val="bg1"/>
                          </a:solidFill>
                          <a:effectLst/>
                          <a:latin typeface="メイリオ" panose="020B0604030504040204" pitchFamily="50" charset="-128"/>
                          <a:ea typeface="メイリオ" panose="020B0604030504040204" pitchFamily="50" charset="-128"/>
                        </a:rPr>
                        <a:t>調査の仕様</a:t>
                      </a:r>
                    </a:p>
                  </a:txBody>
                  <a:tcPr marL="12700" marR="12700" marT="1270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ctr" latinLnBrk="1" hangingPunct="1">
                        <a:lnSpc>
                          <a:spcPct val="100000"/>
                        </a:lnSpc>
                        <a:spcBef>
                          <a:spcPts val="0"/>
                        </a:spcBef>
                        <a:spcAft>
                          <a:spcPts val="0"/>
                        </a:spcAft>
                        <a:buClrTx/>
                        <a:buSzTx/>
                        <a:buFontTx/>
                        <a:buNone/>
                        <a:tabLst/>
                        <a:defRPr/>
                      </a:pPr>
                      <a:r>
                        <a:rPr lang="ja-JP" altLang="en-US" sz="1050" b="1" i="0" u="none" strike="noStrike" kern="1200" dirty="0">
                          <a:solidFill>
                            <a:schemeClr val="bg1"/>
                          </a:solidFill>
                          <a:effectLst/>
                          <a:latin typeface="メイリオ" panose="020B0604030504040204" pitchFamily="50" charset="-128"/>
                          <a:ea typeface="メイリオ" panose="020B0604030504040204" pitchFamily="50" charset="-128"/>
                          <a:cs typeface="+mn-cs"/>
                        </a:rPr>
                        <a:t>ライト版</a:t>
                      </a:r>
                      <a:endParaRPr lang="en-US" altLang="ja-JP" sz="1050" b="1" i="0" u="none" strike="noStrike" kern="1200" dirty="0">
                        <a:solidFill>
                          <a:schemeClr val="bg1"/>
                        </a:solidFill>
                        <a:effectLst/>
                        <a:latin typeface="メイリオ" panose="020B0604030504040204" pitchFamily="50" charset="-128"/>
                        <a:ea typeface="メイリオ" panose="020B0604030504040204" pitchFamily="50" charset="-128"/>
                        <a:cs typeface="+mn-cs"/>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extLst>
                  <a:ext uri="{0D108BD9-81ED-4DB2-BD59-A6C34878D82A}">
                    <a16:rowId xmlns:a16="http://schemas.microsoft.com/office/drawing/2014/main" val="3372758477"/>
                  </a:ext>
                </a:extLst>
              </a:tr>
              <a:tr h="504000">
                <a:tc>
                  <a:txBody>
                    <a:bodyPr/>
                    <a:lstStyle/>
                    <a:p>
                      <a:pPr marR="0" algn="ctr" rtl="0" fontAlgn="ctr">
                        <a:lnSpc>
                          <a:spcPct val="100000"/>
                        </a:lnSpc>
                        <a:spcBef>
                          <a:spcPts val="0"/>
                        </a:spcBef>
                        <a:spcAft>
                          <a:spcPts val="0"/>
                        </a:spcAft>
                        <a:buClr>
                          <a:srgbClr val="000000"/>
                        </a:buClr>
                        <a:buFont typeface="Arial"/>
                      </a:pPr>
                      <a:r>
                        <a:rPr lang="ja-JP" altLang="en-US" sz="1050" b="1" i="0" u="none" strike="noStrike" cap="none" dirty="0">
                          <a:solidFill>
                            <a:srgbClr val="FFFFFF"/>
                          </a:solidFill>
                          <a:effectLst/>
                          <a:latin typeface="メイリオ" panose="020B0604030504040204" pitchFamily="50" charset="-128"/>
                          <a:ea typeface="メイリオ" panose="020B0604030504040204" pitchFamily="50" charset="-128"/>
                          <a:cs typeface="+mn-cs"/>
                          <a:sym typeface="Arial"/>
                        </a:rPr>
                        <a:t>広告配信期間</a:t>
                      </a:r>
                      <a:endParaRPr lang="en-US" altLang="ja-JP" sz="1050" b="1" i="0" u="none" strike="noStrike" cap="none" dirty="0" err="1">
                        <a:solidFill>
                          <a:srgbClr val="FFFFFF"/>
                        </a:solidFill>
                        <a:effectLst/>
                        <a:latin typeface="メイリオ" panose="020B0604030504040204" pitchFamily="50" charset="-128"/>
                        <a:ea typeface="メイリオ" panose="020B0604030504040204" pitchFamily="50" charset="-128"/>
                        <a:cs typeface="+mn-cs"/>
                        <a:sym typeface="Arial"/>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rtl="0" eaLnBrk="1" fontAlgn="ctr" latinLnBrk="0" hangingPunct="1">
                        <a:lnSpc>
                          <a:spcPct val="100000"/>
                        </a:lnSpc>
                        <a:spcBef>
                          <a:spcPts val="0"/>
                        </a:spcBef>
                        <a:spcAft>
                          <a:spcPts val="0"/>
                        </a:spcAft>
                        <a:buClr>
                          <a:srgbClr val="000000"/>
                        </a:buClr>
                        <a:buSzTx/>
                        <a:buFont typeface="Arial"/>
                        <a:buNone/>
                      </a:pPr>
                      <a:r>
                        <a:rPr lang="en-US" altLang="ja-JP" sz="1050" b="0" i="0" u="none" strike="noStrike" cap="none" dirty="0">
                          <a:solidFill>
                            <a:schemeClr val="tx1">
                              <a:lumMod val="95000"/>
                              <a:lumOff val="5000"/>
                            </a:schemeClr>
                          </a:solidFill>
                          <a:effectLst/>
                          <a:latin typeface="メイリオ" panose="020B0604030504040204" pitchFamily="50" charset="-128"/>
                          <a:ea typeface="+mn-ea"/>
                          <a:cs typeface="+mn-cs"/>
                          <a:sym typeface="Arial"/>
                        </a:rPr>
                        <a:t>1</a:t>
                      </a:r>
                      <a:r>
                        <a:rPr lang="ja-JP" altLang="en-US" sz="1050" b="0" i="0" u="none" strike="noStrike" cap="none" dirty="0">
                          <a:solidFill>
                            <a:schemeClr val="tx1">
                              <a:lumMod val="95000"/>
                              <a:lumOff val="5000"/>
                            </a:schemeClr>
                          </a:solidFill>
                          <a:effectLst/>
                          <a:latin typeface="メイリオ" panose="020B0604030504040204" pitchFamily="50" charset="-128"/>
                          <a:ea typeface="+mn-ea"/>
                          <a:cs typeface="+mn-cs"/>
                          <a:sym typeface="Arial"/>
                        </a:rPr>
                        <a:t>～</a:t>
                      </a:r>
                      <a:r>
                        <a:rPr lang="en-US" altLang="ja-JP" sz="1050" b="0" i="0" u="none" strike="noStrike" cap="none" dirty="0">
                          <a:solidFill>
                            <a:schemeClr val="tx1">
                              <a:lumMod val="95000"/>
                              <a:lumOff val="5000"/>
                            </a:schemeClr>
                          </a:solidFill>
                          <a:effectLst/>
                          <a:latin typeface="メイリオ" panose="020B0604030504040204" pitchFamily="50" charset="-128"/>
                          <a:ea typeface="+mn-ea"/>
                          <a:cs typeface="+mn-cs"/>
                          <a:sym typeface="Arial"/>
                        </a:rPr>
                        <a:t>31</a:t>
                      </a:r>
                      <a:r>
                        <a:rPr lang="ja-JP" altLang="en-US" sz="1050" b="0" i="0" u="none" strike="noStrike" cap="none" dirty="0">
                          <a:solidFill>
                            <a:schemeClr val="tx1">
                              <a:lumMod val="95000"/>
                              <a:lumOff val="5000"/>
                            </a:schemeClr>
                          </a:solidFill>
                          <a:effectLst/>
                          <a:latin typeface="メイリオ" panose="020B0604030504040204" pitchFamily="50" charset="-128"/>
                          <a:ea typeface="+mn-ea"/>
                          <a:cs typeface="+mn-cs"/>
                          <a:sym typeface="Arial"/>
                        </a:rPr>
                        <a:t>日</a:t>
                      </a:r>
                      <a:endParaRPr lang="en-US" altLang="ja-JP" sz="1050" b="0" i="0" u="none" strike="noStrike" cap="none" dirty="0">
                        <a:solidFill>
                          <a:schemeClr val="tx1">
                            <a:lumMod val="95000"/>
                            <a:lumOff val="5000"/>
                          </a:schemeClr>
                        </a:solidFill>
                        <a:effectLst/>
                        <a:latin typeface="メイリオ" panose="020B0604030504040204" pitchFamily="50" charset="-128"/>
                        <a:ea typeface="+mn-ea"/>
                        <a:cs typeface="+mn-cs"/>
                        <a:sym typeface="Arial"/>
                      </a:endParaRPr>
                    </a:p>
                    <a:p>
                      <a:pPr marL="0" marR="0" lvl="0" indent="0" algn="ctr" rtl="0" eaLnBrk="1" fontAlgn="ctr" latinLnBrk="0" hangingPunct="1">
                        <a:lnSpc>
                          <a:spcPct val="100000"/>
                        </a:lnSpc>
                        <a:spcBef>
                          <a:spcPts val="0"/>
                        </a:spcBef>
                        <a:spcAft>
                          <a:spcPts val="0"/>
                        </a:spcAft>
                        <a:buClr>
                          <a:srgbClr val="000000"/>
                        </a:buClr>
                        <a:buSzTx/>
                        <a:buFont typeface="Arial"/>
                        <a:buNone/>
                      </a:pPr>
                      <a:r>
                        <a:rPr lang="en-US" altLang="ja-JP" sz="1000" b="0" i="0" u="none" strike="noStrike" cap="none" dirty="0">
                          <a:solidFill>
                            <a:schemeClr val="tx1">
                              <a:lumMod val="95000"/>
                              <a:lumOff val="5000"/>
                            </a:schemeClr>
                          </a:solidFill>
                          <a:effectLst/>
                          <a:latin typeface="メイリオ" panose="020B0604030504040204" pitchFamily="50" charset="-128"/>
                          <a:ea typeface="+mn-ea"/>
                          <a:cs typeface="+mn-cs"/>
                          <a:sym typeface="Arial"/>
                        </a:rPr>
                        <a:t>※ </a:t>
                      </a:r>
                      <a:r>
                        <a:rPr lang="ja-JP" altLang="en-US" sz="1000" b="0" i="0" u="none" strike="noStrike" cap="none" dirty="0">
                          <a:solidFill>
                            <a:schemeClr val="tx1">
                              <a:lumMod val="95000"/>
                              <a:lumOff val="5000"/>
                            </a:schemeClr>
                          </a:solidFill>
                          <a:effectLst/>
                          <a:latin typeface="メイリオ" panose="020B0604030504040204" pitchFamily="50" charset="-128"/>
                          <a:ea typeface="+mn-ea"/>
                          <a:cs typeface="+mn-cs"/>
                          <a:sym typeface="Arial"/>
                        </a:rPr>
                        <a:t>調査対象期間は配信期間に準じます。配信期間が長すぎる場合、正確な調査結果をお出しできない可能性があります。</a:t>
                      </a:r>
                      <a:endParaRPr lang="ja-JP" altLang="en-US" sz="1050" b="0" i="0" u="none" strike="noStrike" cap="none" dirty="0">
                        <a:solidFill>
                          <a:schemeClr val="tx1">
                            <a:lumMod val="95000"/>
                            <a:lumOff val="5000"/>
                          </a:schemeClr>
                        </a:solidFill>
                        <a:effectLst/>
                        <a:latin typeface="メイリオ" panose="020B0604030504040204" pitchFamily="50" charset="-128"/>
                        <a:ea typeface="+mn-ea"/>
                        <a:cs typeface="+mn-cs"/>
                        <a:sym typeface="Arial"/>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extLst>
                  <a:ext uri="{0D108BD9-81ED-4DB2-BD59-A6C34878D82A}">
                    <a16:rowId xmlns:a16="http://schemas.microsoft.com/office/drawing/2014/main" val="3952811693"/>
                  </a:ext>
                </a:extLst>
              </a:tr>
              <a:tr h="504000">
                <a:tc>
                  <a:txBody>
                    <a:bodyPr/>
                    <a:lstStyle/>
                    <a:p>
                      <a:pPr marR="0" algn="ctr" rtl="0" fontAlgn="ctr">
                        <a:lnSpc>
                          <a:spcPct val="100000"/>
                        </a:lnSpc>
                        <a:spcBef>
                          <a:spcPts val="0"/>
                        </a:spcBef>
                        <a:spcAft>
                          <a:spcPts val="0"/>
                        </a:spcAft>
                        <a:buClr>
                          <a:srgbClr val="000000"/>
                        </a:buClr>
                        <a:buFont typeface="Arial"/>
                      </a:pPr>
                      <a:r>
                        <a:rPr lang="en-US" altLang="ja-JP" sz="1050" b="1" i="0" u="none" strike="noStrike" cap="none" dirty="0" err="1">
                          <a:solidFill>
                            <a:srgbClr val="FFFFFF"/>
                          </a:solidFill>
                          <a:effectLst/>
                          <a:latin typeface="メイリオ" panose="020B0604030504040204" pitchFamily="50" charset="-128"/>
                          <a:ea typeface="メイリオ" panose="020B0604030504040204" pitchFamily="50" charset="-128"/>
                          <a:cs typeface="+mn-cs"/>
                        </a:rPr>
                        <a:t>調査費用</a:t>
                      </a:r>
                      <a:endParaRPr lang="en-US" altLang="ja-JP" sz="1050" b="1" i="0" u="none" strike="noStrike" cap="none" dirty="0" err="1">
                        <a:solidFill>
                          <a:srgbClr val="FFFFFF"/>
                        </a:solidFill>
                        <a:effectLst/>
                        <a:latin typeface="メイリオ" panose="020B0604030504040204" pitchFamily="50" charset="-128"/>
                        <a:ea typeface="メイリオ" panose="020B0604030504040204" pitchFamily="50" charset="-128"/>
                        <a:cs typeface="+mn-cs"/>
                        <a:sym typeface="Arial"/>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rtl="0" eaLnBrk="1" fontAlgn="ctr" latinLnBrk="0" hangingPunct="1">
                        <a:lnSpc>
                          <a:spcPct val="100000"/>
                        </a:lnSpc>
                        <a:spcBef>
                          <a:spcPts val="0"/>
                        </a:spcBef>
                        <a:spcAft>
                          <a:spcPts val="0"/>
                        </a:spcAft>
                        <a:buClr>
                          <a:srgbClr val="000000"/>
                        </a:buClr>
                        <a:buSzTx/>
                        <a:buFont typeface="Arial"/>
                        <a:buNone/>
                      </a:pPr>
                      <a:r>
                        <a:rPr kumimoji="1" lang="ja-JP" altLang="en-US" sz="1050" b="0" i="0" u="none" strike="noStrike" kern="1200" cap="none" dirty="0">
                          <a:solidFill>
                            <a:schemeClr val="tx1">
                              <a:lumMod val="95000"/>
                              <a:lumOff val="5000"/>
                            </a:schemeClr>
                          </a:solidFill>
                          <a:effectLst/>
                          <a:latin typeface="メイリオ" panose="020B0604030504040204" pitchFamily="50" charset="-128"/>
                          <a:ea typeface="+mn-ea"/>
                          <a:cs typeface="+mn-cs"/>
                        </a:rPr>
                        <a:t>以下出稿金額に含む</a:t>
                      </a:r>
                      <a:endParaRPr kumimoji="1" lang="en-US" altLang="ja-JP" sz="1050" b="0" i="0" u="none" strike="noStrike" kern="1200" cap="none" dirty="0">
                        <a:solidFill>
                          <a:schemeClr val="tx1">
                            <a:lumMod val="95000"/>
                            <a:lumOff val="5000"/>
                          </a:schemeClr>
                        </a:solidFill>
                        <a:effectLst/>
                        <a:latin typeface="メイリオ" panose="020B0604030504040204" pitchFamily="50" charset="-128"/>
                        <a:ea typeface="+mn-ea"/>
                        <a:cs typeface="+mn-cs"/>
                        <a:sym typeface="Arial"/>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extLst>
                  <a:ext uri="{0D108BD9-81ED-4DB2-BD59-A6C34878D82A}">
                    <a16:rowId xmlns:a16="http://schemas.microsoft.com/office/drawing/2014/main" val="2343482901"/>
                  </a:ext>
                </a:extLst>
              </a:tr>
              <a:tr h="504000">
                <a:tc>
                  <a:txBody>
                    <a:bodyPr/>
                    <a:lstStyle/>
                    <a:p>
                      <a:pPr marR="0" algn="ctr" rtl="0" fontAlgn="ctr">
                        <a:lnSpc>
                          <a:spcPct val="100000"/>
                        </a:lnSpc>
                        <a:spcBef>
                          <a:spcPts val="0"/>
                        </a:spcBef>
                        <a:spcAft>
                          <a:spcPts val="0"/>
                        </a:spcAft>
                        <a:buClr>
                          <a:srgbClr val="000000"/>
                        </a:buClr>
                        <a:buFont typeface="Arial"/>
                      </a:pPr>
                      <a:r>
                        <a:rPr lang="ja-JP" altLang="en-US" sz="1050" b="1" i="0" u="none" strike="noStrike" cap="none" dirty="0">
                          <a:solidFill>
                            <a:srgbClr val="FFFFFF"/>
                          </a:solidFill>
                          <a:effectLst/>
                          <a:latin typeface="メイリオ" panose="020B0604030504040204" pitchFamily="50" charset="-128"/>
                          <a:ea typeface="メイリオ" panose="020B0604030504040204" pitchFamily="50" charset="-128"/>
                          <a:cs typeface="+mn-cs"/>
                          <a:sym typeface="Arial"/>
                        </a:rPr>
                        <a:t>付帯条件</a:t>
                      </a:r>
                      <a:endParaRPr lang="en-US" altLang="ja-JP" sz="1050" b="1" i="0" u="none" strike="noStrike" cap="none" dirty="0" err="1">
                        <a:solidFill>
                          <a:srgbClr val="FFFFFF"/>
                        </a:solidFill>
                        <a:effectLst/>
                        <a:latin typeface="メイリオ" panose="020B0604030504040204" pitchFamily="50" charset="-128"/>
                        <a:ea typeface="メイリオ" panose="020B0604030504040204" pitchFamily="50" charset="-128"/>
                        <a:cs typeface="+mn-cs"/>
                        <a:sym typeface="Arial"/>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defTabSz="914400" rtl="0" eaLnBrk="1" fontAlgn="ctr" latinLnBrk="0" hangingPunct="1">
                        <a:lnSpc>
                          <a:spcPct val="100000"/>
                        </a:lnSpc>
                        <a:spcBef>
                          <a:spcPts val="0"/>
                        </a:spcBef>
                        <a:spcAft>
                          <a:spcPts val="0"/>
                        </a:spcAft>
                        <a:buClr>
                          <a:srgbClr val="000000"/>
                        </a:buClr>
                        <a:buSzTx/>
                        <a:buFont typeface="Arial"/>
                        <a:buNone/>
                        <a:tabLst/>
                        <a:defRPr/>
                      </a:pPr>
                      <a:r>
                        <a:rPr lang="ja-JP" altLang="en-US" sz="1050" b="0" i="0" u="none" strike="noStrike" cap="none" dirty="0">
                          <a:solidFill>
                            <a:schemeClr val="tx1">
                              <a:lumMod val="95000"/>
                              <a:lumOff val="5000"/>
                            </a:schemeClr>
                          </a:solidFill>
                          <a:effectLst/>
                          <a:latin typeface="メイリオ" panose="020B0604030504040204" pitchFamily="50" charset="-128"/>
                          <a:ea typeface="+mn-ea"/>
                          <a:cs typeface="+mn-cs"/>
                          <a:sym typeface="Arial"/>
                        </a:rPr>
                        <a:t>出稿金額</a:t>
                      </a:r>
                      <a:r>
                        <a:rPr lang="en-US" altLang="ja-JP" sz="1050" b="0" i="0" u="none" strike="noStrike" cap="none" dirty="0">
                          <a:solidFill>
                            <a:schemeClr val="tx1">
                              <a:lumMod val="95000"/>
                              <a:lumOff val="5000"/>
                            </a:schemeClr>
                          </a:solidFill>
                          <a:effectLst/>
                          <a:latin typeface="メイリオ" panose="020B0604030504040204" pitchFamily="50" charset="-128"/>
                          <a:ea typeface="+mn-ea"/>
                          <a:cs typeface="+mn-cs"/>
                          <a:sym typeface="Arial"/>
                        </a:rPr>
                        <a:t>500</a:t>
                      </a:r>
                      <a:r>
                        <a:rPr lang="ja-JP" altLang="en-US" sz="1050" b="0" i="0" u="none" strike="noStrike" cap="none" dirty="0">
                          <a:solidFill>
                            <a:schemeClr val="tx1">
                              <a:lumMod val="95000"/>
                              <a:lumOff val="5000"/>
                            </a:schemeClr>
                          </a:solidFill>
                          <a:effectLst/>
                          <a:latin typeface="メイリオ" panose="020B0604030504040204" pitchFamily="50" charset="-128"/>
                          <a:ea typeface="+mn-ea"/>
                          <a:cs typeface="+mn-cs"/>
                          <a:sym typeface="Arial"/>
                        </a:rPr>
                        <a:t>万円以上</a:t>
                      </a:r>
                      <a:r>
                        <a:rPr lang="en-US" altLang="ja-JP" sz="1050" b="0" i="0" u="none" strike="noStrike" cap="none" dirty="0">
                          <a:solidFill>
                            <a:schemeClr val="tx1">
                              <a:lumMod val="95000"/>
                              <a:lumOff val="5000"/>
                            </a:schemeClr>
                          </a:solidFill>
                          <a:effectLst/>
                          <a:latin typeface="メイリオ" panose="020B0604030504040204" pitchFamily="50" charset="-128"/>
                          <a:ea typeface="+mn-ea"/>
                          <a:cs typeface="+mn-cs"/>
                          <a:sym typeface="Arial"/>
                        </a:rPr>
                        <a:t>1,000</a:t>
                      </a:r>
                      <a:r>
                        <a:rPr lang="ja-JP" altLang="en-US" sz="1050" b="0" i="0" u="none" strike="noStrike" cap="none" dirty="0">
                          <a:solidFill>
                            <a:schemeClr val="tx1">
                              <a:lumMod val="95000"/>
                              <a:lumOff val="5000"/>
                            </a:schemeClr>
                          </a:solidFill>
                          <a:effectLst/>
                          <a:latin typeface="メイリオ" panose="020B0604030504040204" pitchFamily="50" charset="-128"/>
                          <a:ea typeface="+mn-ea"/>
                          <a:cs typeface="+mn-cs"/>
                          <a:sym typeface="Arial"/>
                        </a:rPr>
                        <a:t>万円未満</a:t>
                      </a: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extLst>
                  <a:ext uri="{0D108BD9-81ED-4DB2-BD59-A6C34878D82A}">
                    <a16:rowId xmlns:a16="http://schemas.microsoft.com/office/drawing/2014/main" val="3879581679"/>
                  </a:ext>
                </a:extLst>
              </a:tr>
              <a:tr h="504000">
                <a:tc>
                  <a:txBody>
                    <a:bodyPr/>
                    <a:lstStyle/>
                    <a:p>
                      <a:pPr lvl="0" algn="ctr">
                        <a:lnSpc>
                          <a:spcPct val="100000"/>
                        </a:lnSpc>
                        <a:spcBef>
                          <a:spcPts val="0"/>
                        </a:spcBef>
                        <a:spcAft>
                          <a:spcPts val="0"/>
                        </a:spcAft>
                        <a:buNone/>
                      </a:pPr>
                      <a:r>
                        <a:rPr lang="ja-JP" altLang="en-US" sz="1050" b="1" i="0" u="none" strike="noStrike" cap="none" dirty="0">
                          <a:solidFill>
                            <a:schemeClr val="bg1"/>
                          </a:solidFill>
                          <a:effectLst/>
                          <a:latin typeface="メイリオ" panose="020B0604030504040204" pitchFamily="50" charset="-128"/>
                          <a:ea typeface="メイリオ" panose="020B0604030504040204" pitchFamily="50" charset="-128"/>
                          <a:cs typeface="+mn-cs"/>
                        </a:rPr>
                        <a:t>回収サンプル数 </a:t>
                      </a:r>
                      <a:r>
                        <a:rPr lang="ja-JP" altLang="en-US" sz="800" b="1" i="0" u="none" strike="noStrike" cap="none" dirty="0">
                          <a:solidFill>
                            <a:schemeClr val="bg1"/>
                          </a:solidFill>
                          <a:effectLst/>
                          <a:latin typeface="メイリオ" panose="020B0604030504040204" pitchFamily="50" charset="-128"/>
                          <a:ea typeface="メイリオ" panose="020B0604030504040204" pitchFamily="50" charset="-128"/>
                          <a:cs typeface="+mn-cs"/>
                        </a:rPr>
                        <a:t>※</a:t>
                      </a:r>
                      <a:r>
                        <a:rPr lang="en-US" altLang="ja-JP" sz="800" b="1" i="0" u="none" strike="noStrike" cap="none" dirty="0">
                          <a:solidFill>
                            <a:schemeClr val="bg1"/>
                          </a:solidFill>
                          <a:effectLst/>
                          <a:latin typeface="メイリオ" panose="020B0604030504040204" pitchFamily="50" charset="-128"/>
                          <a:ea typeface="メイリオ" panose="020B0604030504040204" pitchFamily="50" charset="-128"/>
                          <a:cs typeface="+mn-cs"/>
                        </a:rPr>
                        <a:t>1</a:t>
                      </a:r>
                      <a:endParaRPr lang="ja-JP" altLang="en-US" sz="800" b="1" i="0" u="none" strike="noStrike" cap="none" dirty="0">
                        <a:solidFill>
                          <a:schemeClr val="bg1"/>
                        </a:solidFill>
                        <a:effectLst/>
                        <a:latin typeface="メイリオ" panose="020B0604030504040204" pitchFamily="50" charset="-128"/>
                        <a:ea typeface="メイリオ" panose="020B0604030504040204" pitchFamily="50" charset="-128"/>
                        <a:cs typeface="+mn-cs"/>
                      </a:endParaRPr>
                    </a:p>
                    <a:p>
                      <a:pPr lvl="0" algn="ctr">
                        <a:lnSpc>
                          <a:spcPct val="100000"/>
                        </a:lnSpc>
                        <a:spcBef>
                          <a:spcPts val="0"/>
                        </a:spcBef>
                        <a:spcAft>
                          <a:spcPts val="0"/>
                        </a:spcAft>
                        <a:buNone/>
                      </a:pPr>
                      <a:r>
                        <a:rPr lang="ja-JP" altLang="en-US" sz="1050" b="1" i="0" u="none" strike="noStrike" cap="none" dirty="0">
                          <a:solidFill>
                            <a:schemeClr val="bg1"/>
                          </a:solidFill>
                          <a:effectLst/>
                          <a:latin typeface="メイリオ" panose="020B0604030504040204" pitchFamily="50" charset="-128"/>
                          <a:ea typeface="メイリオ" panose="020B0604030504040204" pitchFamily="50" charset="-128"/>
                          <a:cs typeface="+mn-cs"/>
                        </a:rPr>
                        <a:t>（回収目標数）</a:t>
                      </a:r>
                    </a:p>
                  </a:txBody>
                  <a:tcPr marL="10363" marR="10363" marT="103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R="0" lvl="0" algn="ctr">
                        <a:lnSpc>
                          <a:spcPct val="100000"/>
                        </a:lnSpc>
                        <a:spcBef>
                          <a:spcPts val="0"/>
                        </a:spcBef>
                        <a:spcAft>
                          <a:spcPts val="0"/>
                        </a:spcAft>
                        <a:buNone/>
                      </a:pPr>
                      <a:r>
                        <a:rPr lang="ja-JP" altLang="en-US"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rPr>
                        <a:t>広告接触者＋非接触者</a:t>
                      </a:r>
                    </a:p>
                    <a:p>
                      <a:pPr marR="0" lvl="0" algn="ctr">
                        <a:lnSpc>
                          <a:spcPct val="100000"/>
                        </a:lnSpc>
                        <a:spcBef>
                          <a:spcPts val="0"/>
                        </a:spcBef>
                        <a:spcAft>
                          <a:spcPts val="0"/>
                        </a:spcAft>
                        <a:buNone/>
                      </a:pPr>
                      <a:endParaRPr lang="ja-JP" altLang="en-US" sz="60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endParaRPr>
                    </a:p>
                    <a:p>
                      <a:pPr marR="0" lvl="0" algn="ctr">
                        <a:lnSpc>
                          <a:spcPct val="100000"/>
                        </a:lnSpc>
                        <a:spcBef>
                          <a:spcPts val="0"/>
                        </a:spcBef>
                        <a:spcAft>
                          <a:spcPts val="0"/>
                        </a:spcAft>
                        <a:buNone/>
                      </a:pPr>
                      <a:r>
                        <a:rPr lang="ja-JP" altLang="en-US"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rPr>
                        <a:t>計 ～</a:t>
                      </a:r>
                      <a:r>
                        <a:rPr lang="en-US"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rPr>
                        <a:t>1,000サンプル</a:t>
                      </a:r>
                      <a:endParaRPr lang="en-US" dirty="0">
                        <a:solidFill>
                          <a:schemeClr val="tx1">
                            <a:lumMod val="95000"/>
                            <a:lumOff val="5000"/>
                          </a:schemeClr>
                        </a:solidFill>
                        <a:latin typeface="メイリオ" panose="020B0604030504040204" pitchFamily="50" charset="-128"/>
                        <a:ea typeface="メイリオ" panose="020B0604030504040204" pitchFamily="50" charset="-128"/>
                        <a:sym typeface="Arial"/>
                      </a:endParaRPr>
                    </a:p>
                  </a:txBody>
                  <a:tcPr marL="10363" marR="10363" marT="103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extLst>
                  <a:ext uri="{0D108BD9-81ED-4DB2-BD59-A6C34878D82A}">
                    <a16:rowId xmlns:a16="http://schemas.microsoft.com/office/drawing/2014/main" val="1111934764"/>
                  </a:ext>
                </a:extLst>
              </a:tr>
              <a:tr h="504000">
                <a:tc>
                  <a:txBody>
                    <a:bodyPr/>
                    <a:lstStyle/>
                    <a:p>
                      <a:pPr lvl="0" algn="ctr">
                        <a:lnSpc>
                          <a:spcPct val="100000"/>
                        </a:lnSpc>
                        <a:spcBef>
                          <a:spcPts val="0"/>
                        </a:spcBef>
                        <a:spcAft>
                          <a:spcPts val="0"/>
                        </a:spcAft>
                        <a:buNone/>
                      </a:pPr>
                      <a:r>
                        <a:rPr lang="ja-JP" altLang="en-US" sz="1050" b="1" i="0" u="none" strike="noStrike" cap="none" dirty="0">
                          <a:solidFill>
                            <a:schemeClr val="bg1"/>
                          </a:solidFill>
                          <a:effectLst/>
                          <a:latin typeface="メイリオ" panose="020B0604030504040204" pitchFamily="50" charset="-128"/>
                          <a:ea typeface="メイリオ" panose="020B0604030504040204" pitchFamily="50" charset="-128"/>
                          <a:cs typeface="+mn-cs"/>
                        </a:rPr>
                        <a:t>分析軸</a:t>
                      </a:r>
                    </a:p>
                  </a:txBody>
                  <a:tcPr marL="10363" marR="10363" marT="103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R="0" lvl="0" algn="ctr">
                        <a:lnSpc>
                          <a:spcPct val="100000"/>
                        </a:lnSpc>
                        <a:spcBef>
                          <a:spcPts val="0"/>
                        </a:spcBef>
                        <a:spcAft>
                          <a:spcPts val="0"/>
                        </a:spcAft>
                        <a:buNone/>
                      </a:pPr>
                      <a:r>
                        <a:rPr lang="ja-JP" altLang="en-US" sz="1050" dirty="0">
                          <a:solidFill>
                            <a:schemeClr val="tx1">
                              <a:lumMod val="95000"/>
                              <a:lumOff val="5000"/>
                            </a:schemeClr>
                          </a:solidFill>
                          <a:latin typeface="メイリオ" panose="020B0604030504040204" pitchFamily="50" charset="-128"/>
                          <a:ea typeface="+mn-ea"/>
                          <a:sym typeface="Arial"/>
                        </a:rPr>
                        <a:t>全体分析 </a:t>
                      </a:r>
                      <a:r>
                        <a:rPr lang="en-US" altLang="ja-JP" sz="1050" dirty="0">
                          <a:solidFill>
                            <a:schemeClr val="tx1">
                              <a:lumMod val="95000"/>
                              <a:lumOff val="5000"/>
                            </a:schemeClr>
                          </a:solidFill>
                          <a:latin typeface="メイリオ" panose="020B0604030504040204" pitchFamily="50" charset="-128"/>
                          <a:ea typeface="+mn-ea"/>
                          <a:sym typeface="Arial"/>
                        </a:rPr>
                        <a:t>(</a:t>
                      </a:r>
                      <a:r>
                        <a:rPr lang="ja-JP" altLang="en-US" sz="1050" dirty="0">
                          <a:solidFill>
                            <a:schemeClr val="tx1">
                              <a:lumMod val="95000"/>
                              <a:lumOff val="5000"/>
                            </a:schemeClr>
                          </a:solidFill>
                          <a:latin typeface="メイリオ" panose="020B0604030504040204" pitchFamily="50" charset="-128"/>
                          <a:ea typeface="+mn-ea"/>
                          <a:sym typeface="Arial"/>
                        </a:rPr>
                        <a:t>広告接触認知</a:t>
                      </a:r>
                      <a:r>
                        <a:rPr lang="en-US" altLang="ja-JP" sz="1050" dirty="0">
                          <a:solidFill>
                            <a:schemeClr val="tx1">
                              <a:lumMod val="95000"/>
                              <a:lumOff val="5000"/>
                            </a:schemeClr>
                          </a:solidFill>
                          <a:latin typeface="メイリオ" panose="020B0604030504040204" pitchFamily="50" charset="-128"/>
                          <a:ea typeface="+mn-ea"/>
                          <a:sym typeface="Arial"/>
                        </a:rPr>
                        <a:t>/</a:t>
                      </a:r>
                      <a:r>
                        <a:rPr lang="ja-JP" altLang="en-US" sz="1050" dirty="0">
                          <a:solidFill>
                            <a:schemeClr val="tx1">
                              <a:lumMod val="95000"/>
                              <a:lumOff val="5000"/>
                            </a:schemeClr>
                          </a:solidFill>
                          <a:latin typeface="メイリオ" panose="020B0604030504040204" pitchFamily="50" charset="-128"/>
                          <a:ea typeface="+mn-ea"/>
                          <a:sym typeface="Arial"/>
                        </a:rPr>
                        <a:t>広告接触</a:t>
                      </a:r>
                      <a:r>
                        <a:rPr lang="en-US" altLang="ja-JP" sz="1050" dirty="0">
                          <a:solidFill>
                            <a:schemeClr val="tx1">
                              <a:lumMod val="95000"/>
                              <a:lumOff val="5000"/>
                            </a:schemeClr>
                          </a:solidFill>
                          <a:latin typeface="メイリオ" panose="020B0604030504040204" pitchFamily="50" charset="-128"/>
                          <a:ea typeface="+mn-ea"/>
                          <a:sym typeface="Arial"/>
                        </a:rPr>
                        <a:t>/</a:t>
                      </a:r>
                      <a:r>
                        <a:rPr lang="ja-JP" altLang="en-US" sz="1050" dirty="0">
                          <a:solidFill>
                            <a:schemeClr val="tx1">
                              <a:lumMod val="95000"/>
                              <a:lumOff val="5000"/>
                            </a:schemeClr>
                          </a:solidFill>
                          <a:latin typeface="メイリオ" panose="020B0604030504040204" pitchFamily="50" charset="-128"/>
                          <a:ea typeface="+mn-ea"/>
                          <a:sym typeface="Arial"/>
                        </a:rPr>
                        <a:t>非接触</a:t>
                      </a:r>
                      <a:r>
                        <a:rPr lang="en-US" altLang="ja-JP" sz="1050" dirty="0">
                          <a:solidFill>
                            <a:schemeClr val="tx1">
                              <a:lumMod val="95000"/>
                              <a:lumOff val="5000"/>
                            </a:schemeClr>
                          </a:solidFill>
                          <a:latin typeface="メイリオ" panose="020B0604030504040204" pitchFamily="50" charset="-128"/>
                          <a:ea typeface="+mn-ea"/>
                          <a:sym typeface="Arial"/>
                        </a:rPr>
                        <a:t>) </a:t>
                      </a:r>
                      <a:r>
                        <a:rPr lang="ja-JP" altLang="en-US" sz="1050" dirty="0">
                          <a:solidFill>
                            <a:schemeClr val="tx1">
                              <a:lumMod val="95000"/>
                              <a:lumOff val="5000"/>
                            </a:schemeClr>
                          </a:solidFill>
                          <a:latin typeface="メイリオ" panose="020B0604030504040204" pitchFamily="50" charset="-128"/>
                          <a:ea typeface="+mn-ea"/>
                          <a:sym typeface="Arial"/>
                        </a:rPr>
                        <a:t> </a:t>
                      </a:r>
                      <a:r>
                        <a:rPr lang="en-US" altLang="ja-JP" sz="1050" dirty="0">
                          <a:solidFill>
                            <a:schemeClr val="tx1">
                              <a:lumMod val="95000"/>
                              <a:lumOff val="5000"/>
                            </a:schemeClr>
                          </a:solidFill>
                          <a:latin typeface="メイリオ" panose="020B0604030504040204" pitchFamily="50" charset="-128"/>
                          <a:ea typeface="+mn-ea"/>
                          <a:sym typeface="Arial"/>
                        </a:rPr>
                        <a:t>※</a:t>
                      </a:r>
                      <a:r>
                        <a:rPr lang="ja-JP" altLang="en-US" sz="1050" dirty="0">
                          <a:solidFill>
                            <a:schemeClr val="tx1">
                              <a:lumMod val="95000"/>
                              <a:lumOff val="5000"/>
                            </a:schemeClr>
                          </a:solidFill>
                          <a:latin typeface="メイリオ" panose="020B0604030504040204" pitchFamily="50" charset="-128"/>
                          <a:ea typeface="+mn-ea"/>
                          <a:sym typeface="Arial"/>
                        </a:rPr>
                        <a:t>性年代別分析なし</a:t>
                      </a:r>
                    </a:p>
                  </a:txBody>
                  <a:tcPr marL="10363" marR="10363" marT="103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extLst>
                  <a:ext uri="{0D108BD9-81ED-4DB2-BD59-A6C34878D82A}">
                    <a16:rowId xmlns:a16="http://schemas.microsoft.com/office/drawing/2014/main" val="3727408947"/>
                  </a:ext>
                </a:extLst>
              </a:tr>
              <a:tr h="504000">
                <a:tc>
                  <a:txBody>
                    <a:bodyPr/>
                    <a:lstStyle/>
                    <a:p>
                      <a:pPr marR="0" algn="ctr" rtl="0" fontAlgn="ctr">
                        <a:lnSpc>
                          <a:spcPct val="100000"/>
                        </a:lnSpc>
                        <a:spcBef>
                          <a:spcPts val="0"/>
                        </a:spcBef>
                        <a:spcAft>
                          <a:spcPts val="0"/>
                        </a:spcAft>
                        <a:buClr>
                          <a:srgbClr val="000000"/>
                        </a:buClr>
                        <a:buFont typeface="Arial"/>
                      </a:pPr>
                      <a:r>
                        <a:rPr lang="ja-JP" altLang="en-US" sz="1050" b="1" i="0" u="none" strike="noStrike" cap="none" dirty="0">
                          <a:solidFill>
                            <a:schemeClr val="bg1"/>
                          </a:solidFill>
                          <a:effectLst/>
                          <a:latin typeface="メイリオ" panose="020B0604030504040204" pitchFamily="50" charset="-128"/>
                          <a:ea typeface="メイリオ" panose="020B0604030504040204" pitchFamily="50" charset="-128"/>
                          <a:cs typeface="+mn-cs"/>
                          <a:sym typeface="Arial"/>
                        </a:rPr>
                        <a:t>設問数</a:t>
                      </a: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lvl="0" algn="ctr">
                        <a:lnSpc>
                          <a:spcPct val="100000"/>
                        </a:lnSpc>
                        <a:spcBef>
                          <a:spcPts val="0"/>
                        </a:spcBef>
                        <a:spcAft>
                          <a:spcPts val="0"/>
                        </a:spcAft>
                        <a:buNone/>
                      </a:pPr>
                      <a:r>
                        <a:rPr lang="ja-JP" altLang="en-US"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sym typeface="Arial"/>
                        </a:rPr>
                        <a:t>固定</a:t>
                      </a:r>
                      <a:r>
                        <a:rPr lang="en-US" altLang="zh-TW"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sym typeface="Arial"/>
                        </a:rPr>
                        <a:t>3</a:t>
                      </a:r>
                      <a:r>
                        <a:rPr lang="zh-TW" altLang="en-US"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sym typeface="Arial"/>
                        </a:rPr>
                        <a:t>問</a:t>
                      </a:r>
                      <a:endParaRPr lang="ja-JP"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extLst>
                  <a:ext uri="{0D108BD9-81ED-4DB2-BD59-A6C34878D82A}">
                    <a16:rowId xmlns:a16="http://schemas.microsoft.com/office/drawing/2014/main" val="1965798640"/>
                  </a:ext>
                </a:extLst>
              </a:tr>
              <a:tr h="504000">
                <a:tc>
                  <a:txBody>
                    <a:bodyPr/>
                    <a:lstStyle/>
                    <a:p>
                      <a:pPr marL="0" lvl="0" indent="0" algn="ctr">
                        <a:lnSpc>
                          <a:spcPct val="100000"/>
                        </a:lnSpc>
                        <a:spcBef>
                          <a:spcPts val="0"/>
                        </a:spcBef>
                        <a:spcAft>
                          <a:spcPts val="0"/>
                        </a:spcAft>
                        <a:buNone/>
                      </a:pPr>
                      <a:r>
                        <a:rPr lang="ja-JP" altLang="en-US" sz="1050" b="1" i="0" u="none" strike="noStrike" dirty="0">
                          <a:solidFill>
                            <a:schemeClr val="bg1"/>
                          </a:solidFill>
                          <a:effectLst/>
                          <a:latin typeface="メイリオ" panose="020B0604030504040204" pitchFamily="50" charset="-128"/>
                          <a:ea typeface="メイリオ" panose="020B0604030504040204" pitchFamily="50" charset="-128"/>
                        </a:rPr>
                        <a:t>設問項目</a:t>
                      </a:r>
                    </a:p>
                  </a:txBody>
                  <a:tcPr marL="10363" marR="10363" marT="103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lvl="0" algn="ctr">
                        <a:buNone/>
                      </a:pPr>
                      <a:r>
                        <a:rPr lang="ja-JP" sz="1050" b="0" i="0" u="none" strike="noStrike" kern="1200" noProof="0" dirty="0">
                          <a:solidFill>
                            <a:schemeClr val="tx1">
                              <a:lumMod val="95000"/>
                              <a:lumOff val="5000"/>
                            </a:schemeClr>
                          </a:solidFill>
                          <a:effectLst/>
                          <a:latin typeface="メイリオ" panose="020B0604030504040204" pitchFamily="50" charset="-128"/>
                          <a:ea typeface="メイリオ" panose="020B0604030504040204" pitchFamily="50" charset="-128"/>
                        </a:rPr>
                        <a:t>認知・利用経験、利用意向</a:t>
                      </a:r>
                      <a:r>
                        <a:rPr lang="en-US" altLang="ja-JP" sz="1050" b="0" i="0" u="none" strike="noStrike" kern="1200" noProof="0" dirty="0">
                          <a:solidFill>
                            <a:schemeClr val="tx1">
                              <a:lumMod val="95000"/>
                              <a:lumOff val="5000"/>
                            </a:schemeClr>
                          </a:solidFill>
                          <a:effectLst/>
                          <a:latin typeface="メイリオ" panose="020B0604030504040204" pitchFamily="50" charset="-128"/>
                          <a:ea typeface="メイリオ" panose="020B0604030504040204" pitchFamily="50" charset="-128"/>
                        </a:rPr>
                        <a:t>/</a:t>
                      </a:r>
                      <a:r>
                        <a:rPr lang="ja-JP" sz="1050" b="0" i="0" u="none" strike="noStrike" kern="1200" noProof="0" dirty="0">
                          <a:solidFill>
                            <a:schemeClr val="tx1">
                              <a:lumMod val="95000"/>
                              <a:lumOff val="5000"/>
                            </a:schemeClr>
                          </a:solidFill>
                          <a:effectLst/>
                          <a:latin typeface="メイリオ" panose="020B0604030504040204" pitchFamily="50" charset="-128"/>
                          <a:ea typeface="メイリオ" panose="020B0604030504040204" pitchFamily="50" charset="-128"/>
                        </a:rPr>
                        <a:t>推奨意向</a:t>
                      </a:r>
                      <a:r>
                        <a:rPr lang="ja-JP" altLang="en-US" sz="1050" b="0" i="0" u="none" strike="noStrike" kern="1200" noProof="0" dirty="0">
                          <a:solidFill>
                            <a:schemeClr val="tx1">
                              <a:lumMod val="95000"/>
                              <a:lumOff val="5000"/>
                            </a:schemeClr>
                          </a:solidFill>
                          <a:effectLst/>
                          <a:latin typeface="メイリオ" panose="020B0604030504040204" pitchFamily="50" charset="-128"/>
                          <a:ea typeface="メイリオ" panose="020B0604030504040204" pitchFamily="50" charset="-128"/>
                        </a:rPr>
                        <a:t>、広告認知度</a:t>
                      </a:r>
                      <a:endParaRPr lang="en-US" altLang="ja-JP" sz="1050" b="0" i="0" u="none" strike="noStrike" kern="1200" noProof="0" dirty="0">
                        <a:solidFill>
                          <a:schemeClr val="tx1">
                            <a:lumMod val="95000"/>
                            <a:lumOff val="5000"/>
                          </a:schemeClr>
                        </a:solidFill>
                        <a:effectLst/>
                        <a:latin typeface="メイリオ" panose="020B0604030504040204" pitchFamily="50" charset="-128"/>
                        <a:ea typeface="メイリオ" panose="020B0604030504040204" pitchFamily="50" charset="-128"/>
                      </a:endParaRPr>
                    </a:p>
                    <a:p>
                      <a:pPr lvl="0" algn="ctr">
                        <a:buNone/>
                      </a:pPr>
                      <a:r>
                        <a:rPr lang="en-US" altLang="ja-JP" sz="800" b="0" i="0" u="none" strike="noStrike" kern="1200" noProof="0" dirty="0">
                          <a:solidFill>
                            <a:schemeClr val="tx1">
                              <a:lumMod val="95000"/>
                              <a:lumOff val="5000"/>
                            </a:schemeClr>
                          </a:solidFill>
                          <a:effectLst/>
                          <a:latin typeface="メイリオ" panose="020B0604030504040204" pitchFamily="50" charset="-128"/>
                          <a:ea typeface="メイリオ" panose="020B0604030504040204" pitchFamily="50" charset="-128"/>
                        </a:rPr>
                        <a:t>※ </a:t>
                      </a:r>
                      <a:r>
                        <a:rPr lang="ja-JP" sz="800" b="0" i="0" u="none" strike="noStrike" kern="1200" noProof="0" dirty="0">
                          <a:solidFill>
                            <a:schemeClr val="tx1">
                              <a:lumMod val="95000"/>
                              <a:lumOff val="5000"/>
                            </a:schemeClr>
                          </a:solidFill>
                          <a:effectLst/>
                          <a:latin typeface="メイリオ" panose="020B0604030504040204" pitchFamily="50" charset="-128"/>
                          <a:ea typeface="メイリオ" panose="020B0604030504040204" pitchFamily="50" charset="-128"/>
                        </a:rPr>
                        <a:t>設問項目は固定となっており、商材名称などの可変部以外のご指定はいただけません。</a:t>
                      </a:r>
                      <a:endParaRPr lang="en-US" altLang="ja-JP" sz="800" b="0" i="0" u="none" strike="noStrike" kern="1200" noProof="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10363" marR="10363" marT="10363"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extLst>
                  <a:ext uri="{0D108BD9-81ED-4DB2-BD59-A6C34878D82A}">
                    <a16:rowId xmlns:a16="http://schemas.microsoft.com/office/drawing/2014/main" val="1132110580"/>
                  </a:ext>
                </a:extLst>
              </a:tr>
              <a:tr h="504000">
                <a:tc>
                  <a:txBody>
                    <a:bodyPr/>
                    <a:lstStyle/>
                    <a:p>
                      <a:pPr marL="0" marR="0" lvl="0" indent="0" algn="ctr" rtl="0" eaLnBrk="1" fontAlgn="ctr" latinLnBrk="0" hangingPunct="1">
                        <a:lnSpc>
                          <a:spcPct val="100000"/>
                        </a:lnSpc>
                        <a:spcBef>
                          <a:spcPts val="0"/>
                        </a:spcBef>
                        <a:spcAft>
                          <a:spcPts val="0"/>
                        </a:spcAft>
                        <a:buClr>
                          <a:srgbClr val="000000"/>
                        </a:buClr>
                        <a:buSzTx/>
                        <a:buFont typeface="Arial"/>
                        <a:buNone/>
                      </a:pPr>
                      <a:r>
                        <a:rPr lang="ja-JP" altLang="en-US" sz="1050" b="1" i="0" u="none" strike="noStrike" dirty="0">
                          <a:solidFill>
                            <a:schemeClr val="bg1"/>
                          </a:solidFill>
                          <a:effectLst/>
                          <a:latin typeface="メイリオ" panose="020B0604030504040204" pitchFamily="50" charset="-128"/>
                          <a:ea typeface="メイリオ" panose="020B0604030504040204" pitchFamily="50" charset="-128"/>
                        </a:rPr>
                        <a:t>ご納品物 </a:t>
                      </a:r>
                      <a:r>
                        <a:rPr lang="en-US" altLang="ja-JP" sz="800" b="1" i="0" u="none" strike="noStrike" dirty="0">
                          <a:solidFill>
                            <a:schemeClr val="bg1"/>
                          </a:solidFill>
                          <a:effectLst/>
                          <a:latin typeface="メイリオ" panose="020B0604030504040204" pitchFamily="50" charset="-128"/>
                          <a:ea typeface="メイリオ" panose="020B0604030504040204" pitchFamily="50" charset="-128"/>
                        </a:rPr>
                        <a:t>※1</a:t>
                      </a:r>
                      <a:r>
                        <a:rPr lang="ja-JP" altLang="en-US" sz="800" b="1" i="0" u="none" strike="noStrike" dirty="0">
                          <a:solidFill>
                            <a:schemeClr val="bg1"/>
                          </a:solidFill>
                          <a:effectLst/>
                          <a:latin typeface="メイリオ" panose="020B0604030504040204" pitchFamily="50" charset="-128"/>
                          <a:ea typeface="メイリオ" panose="020B0604030504040204" pitchFamily="50" charset="-128"/>
                        </a:rPr>
                        <a:t>※</a:t>
                      </a:r>
                      <a:r>
                        <a:rPr lang="en-US" altLang="ja-JP" sz="800" b="1" i="0" u="none" strike="noStrike" dirty="0">
                          <a:solidFill>
                            <a:schemeClr val="bg1"/>
                          </a:solidFill>
                          <a:effectLst/>
                          <a:latin typeface="メイリオ" panose="020B0604030504040204" pitchFamily="50" charset="-128"/>
                          <a:ea typeface="メイリオ" panose="020B0604030504040204" pitchFamily="50" charset="-128"/>
                        </a:rPr>
                        <a:t>2</a:t>
                      </a:r>
                      <a:endParaRPr lang="ja-JP" altLang="en-US" sz="800" b="1" i="0" u="none" strike="noStrike" dirty="0">
                        <a:solidFill>
                          <a:schemeClr val="bg1"/>
                        </a:solidFill>
                        <a:effectLst/>
                        <a:latin typeface="メイリオ" panose="020B0604030504040204" pitchFamily="50" charset="-128"/>
                        <a:ea typeface="メイリオ" panose="020B0604030504040204" pitchFamily="50" charset="-128"/>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L="0" marR="0" lvl="0" indent="0" algn="ctr" rtl="0" eaLnBrk="1" fontAlgn="ctr" latinLnBrk="0" hangingPunct="1">
                        <a:lnSpc>
                          <a:spcPct val="100000"/>
                        </a:lnSpc>
                        <a:spcBef>
                          <a:spcPts val="0"/>
                        </a:spcBef>
                        <a:spcAft>
                          <a:spcPts val="0"/>
                        </a:spcAft>
                        <a:buClr>
                          <a:srgbClr val="000000"/>
                        </a:buClr>
                        <a:buSzTx/>
                        <a:buFont typeface="Arial"/>
                        <a:buNone/>
                      </a:pPr>
                      <a:r>
                        <a:rPr lang="en-US" altLang="ja-JP" sz="1050" b="0" i="0" u="none" strike="noStrike" kern="1200" dirty="0" err="1">
                          <a:solidFill>
                            <a:schemeClr val="tx1">
                              <a:lumMod val="95000"/>
                              <a:lumOff val="5000"/>
                            </a:schemeClr>
                          </a:solidFill>
                          <a:effectLst/>
                          <a:latin typeface="メイリオ" panose="020B0604030504040204" pitchFamily="50" charset="-128"/>
                          <a:ea typeface="メイリオ" panose="020B0604030504040204" pitchFamily="50" charset="-128"/>
                          <a:cs typeface="+mn-cs"/>
                        </a:rPr>
                        <a:t>レポート（PDF</a:t>
                      </a:r>
                      <a:r>
                        <a:rPr lang="en-US" altLang="ja-JP" sz="1050" b="0" i="0" u="none" strike="noStrike" kern="1200" dirty="0">
                          <a:solidFill>
                            <a:schemeClr val="tx1">
                              <a:lumMod val="95000"/>
                              <a:lumOff val="5000"/>
                            </a:schemeClr>
                          </a:solidFill>
                          <a:effectLst/>
                          <a:latin typeface="メイリオ" panose="020B0604030504040204" pitchFamily="50" charset="-128"/>
                          <a:ea typeface="メイリオ" panose="020B0604030504040204" pitchFamily="50" charset="-128"/>
                          <a:cs typeface="+mn-cs"/>
                        </a:rPr>
                        <a:t>）</a:t>
                      </a:r>
                      <a:endParaRPr lang="ja-JP" altLang="en-US" dirty="0">
                        <a:solidFill>
                          <a:schemeClr val="tx1">
                            <a:lumMod val="95000"/>
                            <a:lumOff val="5000"/>
                          </a:schemeClr>
                        </a:solidFill>
                        <a:latin typeface="メイリオ" panose="020B0604030504040204" pitchFamily="50" charset="-128"/>
                        <a:ea typeface="メイリオ" panose="020B0604030504040204" pitchFamily="50" charset="-128"/>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extLst>
                  <a:ext uri="{0D108BD9-81ED-4DB2-BD59-A6C34878D82A}">
                    <a16:rowId xmlns:a16="http://schemas.microsoft.com/office/drawing/2014/main" val="2703744530"/>
                  </a:ext>
                </a:extLst>
              </a:tr>
              <a:tr h="504000">
                <a:tc>
                  <a:txBody>
                    <a:bodyPr/>
                    <a:lstStyle/>
                    <a:p>
                      <a:pPr marR="0" algn="ctr" rtl="0" fontAlgn="ctr">
                        <a:lnSpc>
                          <a:spcPct val="100000"/>
                        </a:lnSpc>
                        <a:spcBef>
                          <a:spcPts val="0"/>
                        </a:spcBef>
                        <a:spcAft>
                          <a:spcPts val="0"/>
                        </a:spcAft>
                        <a:buClr>
                          <a:srgbClr val="000000"/>
                        </a:buClr>
                        <a:buFont typeface="Arial"/>
                      </a:pPr>
                      <a:r>
                        <a:rPr lang="ja-JP" altLang="en-US" sz="1050" b="1" i="0" u="none" strike="noStrike" cap="none" dirty="0">
                          <a:solidFill>
                            <a:schemeClr val="bg1"/>
                          </a:solidFill>
                          <a:effectLst/>
                          <a:latin typeface="メイリオ" panose="020B0604030504040204" pitchFamily="50" charset="-128"/>
                          <a:ea typeface="メイリオ" panose="020B0604030504040204" pitchFamily="50" charset="-128"/>
                          <a:cs typeface="+mn-cs"/>
                        </a:rPr>
                        <a:t>ご納品日</a:t>
                      </a:r>
                      <a:endParaRPr lang="ja-JP" altLang="en-US" sz="1050" b="1" i="0" u="none" strike="noStrike" cap="none" dirty="0">
                        <a:solidFill>
                          <a:schemeClr val="bg1"/>
                        </a:solidFill>
                        <a:effectLst/>
                        <a:latin typeface="メイリオ" panose="020B0604030504040204" pitchFamily="50" charset="-128"/>
                        <a:ea typeface="メイリオ" panose="020B0604030504040204" pitchFamily="50" charset="-128"/>
                        <a:cs typeface="+mn-cs"/>
                        <a:sym typeface="Arial"/>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solidFill>
                  </a:tcPr>
                </a:tc>
                <a:tc>
                  <a:txBody>
                    <a:bodyPr/>
                    <a:lstStyle/>
                    <a:p>
                      <a:pPr marR="0" lvl="0" algn="ctr">
                        <a:lnSpc>
                          <a:spcPct val="100000"/>
                        </a:lnSpc>
                        <a:spcBef>
                          <a:spcPts val="0"/>
                        </a:spcBef>
                        <a:spcAft>
                          <a:spcPts val="0"/>
                        </a:spcAft>
                        <a:buNone/>
                      </a:pPr>
                      <a:r>
                        <a:rPr lang="ja-JP"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rPr>
                        <a:t>広告配信終了日の翌営業日から数えて、</a:t>
                      </a:r>
                      <a:r>
                        <a:rPr lang="en-US" altLang="ja-JP"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rPr>
                        <a:t>20</a:t>
                      </a:r>
                      <a:r>
                        <a:rPr lang="ja-JP"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rPr>
                        <a:t>営業日</a:t>
                      </a:r>
                      <a:r>
                        <a:rPr lang="ja-JP" altLang="en-US" sz="1050" b="0" i="0" u="none" strike="noStrike" cap="none" noProof="0" dirty="0">
                          <a:solidFill>
                            <a:schemeClr val="tx1">
                              <a:lumMod val="95000"/>
                              <a:lumOff val="5000"/>
                            </a:schemeClr>
                          </a:solidFill>
                          <a:effectLst/>
                          <a:latin typeface="メイリオ" panose="020B0604030504040204" pitchFamily="50" charset="-128"/>
                          <a:ea typeface="メイリオ" panose="020B0604030504040204" pitchFamily="50" charset="-128"/>
                        </a:rPr>
                        <a:t>目</a:t>
                      </a:r>
                      <a:endParaRPr lang="ja-JP" dirty="0">
                        <a:solidFill>
                          <a:schemeClr val="tx1">
                            <a:lumMod val="95000"/>
                            <a:lumOff val="5000"/>
                          </a:schemeClr>
                        </a:solidFill>
                        <a:latin typeface="メイリオ" panose="020B0604030504040204" pitchFamily="50" charset="-128"/>
                        <a:ea typeface="メイリオ" panose="020B0604030504040204" pitchFamily="50" charset="-128"/>
                        <a:sym typeface="Arial"/>
                      </a:endParaRPr>
                    </a:p>
                  </a:txBody>
                  <a:tcPr marL="10364" marR="10364" marT="10364"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w="12700" cmpd="sng">
                      <a:noFill/>
                      <a:prstDash val="solid"/>
                    </a:lnTlToBr>
                    <a:lnBlToTr w="12700" cmpd="sng">
                      <a:noFill/>
                      <a:prstDash val="solid"/>
                    </a:lnBlToTr>
                    <a:solidFill>
                      <a:schemeClr val="accent1">
                        <a:alpha val="10000"/>
                      </a:schemeClr>
                    </a:solidFill>
                  </a:tcPr>
                </a:tc>
                <a:extLst>
                  <a:ext uri="{0D108BD9-81ED-4DB2-BD59-A6C34878D82A}">
                    <a16:rowId xmlns:a16="http://schemas.microsoft.com/office/drawing/2014/main" val="2053351813"/>
                  </a:ext>
                </a:extLst>
              </a:tr>
            </a:tbl>
          </a:graphicData>
        </a:graphic>
      </p:graphicFrame>
      <p:sp>
        <p:nvSpPr>
          <p:cNvPr id="12" name="テキスト ボックス 43">
            <a:extLst>
              <a:ext uri="{FF2B5EF4-FFF2-40B4-BE49-F238E27FC236}">
                <a16:creationId xmlns:a16="http://schemas.microsoft.com/office/drawing/2014/main" id="{A87F06EC-F5AB-0086-F2B0-2D4DAE393272}"/>
              </a:ext>
            </a:extLst>
          </p:cNvPr>
          <p:cNvSpPr txBox="1">
            <a:spLocks noChangeArrowheads="1"/>
          </p:cNvSpPr>
          <p:nvPr/>
        </p:nvSpPr>
        <p:spPr bwMode="auto">
          <a:xfrm>
            <a:off x="587376" y="6149690"/>
            <a:ext cx="10670311"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spAutoFit/>
          </a:bodyPr>
          <a:lstStyle>
            <a:lvl1pPr>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spcBef>
                <a:spcPct val="0"/>
              </a:spcBef>
              <a:buNone/>
            </a:pPr>
            <a:r>
              <a:rPr lang="en-US" altLang="ja-JP" sz="900" dirty="0">
                <a:solidFill>
                  <a:srgbClr val="0D0D0D"/>
                </a:solidFill>
                <a:latin typeface="+mn-ea"/>
                <a:ea typeface="+mn-ea"/>
                <a:cs typeface="メイリオ" pitchFamily="50" charset="-128"/>
              </a:rPr>
              <a:t>※1 </a:t>
            </a:r>
            <a:r>
              <a:rPr lang="ja-JP" altLang="en-US" sz="900" dirty="0">
                <a:solidFill>
                  <a:srgbClr val="0D0D0D"/>
                </a:solidFill>
                <a:latin typeface="+mn-ea"/>
                <a:ea typeface="+mn-ea"/>
                <a:cs typeface="メイリオ" pitchFamily="50" charset="-128"/>
              </a:rPr>
              <a:t>回収目標数は、回収数を保証するものではありません。十分なサンプルが集まらない場合は、性年代別分析をお出しできない可能性があります。</a:t>
            </a:r>
            <a:endParaRPr lang="en-US" altLang="ja-JP" sz="900" dirty="0">
              <a:solidFill>
                <a:srgbClr val="0D0D0D"/>
              </a:solidFill>
              <a:latin typeface="+mn-ea"/>
              <a:ea typeface="+mn-ea"/>
              <a:cs typeface="メイリオ" pitchFamily="50" charset="-128"/>
            </a:endParaRPr>
          </a:p>
          <a:p>
            <a:pPr>
              <a:spcBef>
                <a:spcPct val="0"/>
              </a:spcBef>
              <a:buNone/>
            </a:pPr>
            <a:r>
              <a:rPr lang="ja-JP" altLang="en-US" sz="900" dirty="0">
                <a:solidFill>
                  <a:srgbClr val="0D0D0D"/>
                </a:solidFill>
                <a:latin typeface="+mn-ea"/>
                <a:ea typeface="+mn-ea"/>
                <a:cs typeface="メイリオ" pitchFamily="50" charset="-128"/>
              </a:rPr>
              <a:t>※</a:t>
            </a:r>
            <a:r>
              <a:rPr lang="en-US" altLang="ja-JP" sz="900" dirty="0">
                <a:solidFill>
                  <a:srgbClr val="0D0D0D"/>
                </a:solidFill>
                <a:latin typeface="+mn-ea"/>
                <a:ea typeface="+mn-ea"/>
                <a:cs typeface="メイリオ" pitchFamily="50" charset="-128"/>
              </a:rPr>
              <a:t>2</a:t>
            </a:r>
            <a:r>
              <a:rPr lang="ja-JP" altLang="en-US" sz="900" dirty="0">
                <a:solidFill>
                  <a:srgbClr val="0D0D0D"/>
                </a:solidFill>
                <a:latin typeface="+mn-ea"/>
                <a:ea typeface="+mn-ea"/>
                <a:cs typeface="メイリオ" pitchFamily="50" charset="-128"/>
              </a:rPr>
              <a:t> ご納品物内では、回収サンプル数</a:t>
            </a:r>
            <a:r>
              <a:rPr lang="en-US" altLang="ja-JP" sz="900" dirty="0">
                <a:solidFill>
                  <a:srgbClr val="0D0D0D"/>
                </a:solidFill>
                <a:latin typeface="+mn-ea"/>
                <a:ea typeface="+mn-ea"/>
                <a:cs typeface="メイリオ" pitchFamily="50" charset="-128"/>
              </a:rPr>
              <a:t>20</a:t>
            </a:r>
            <a:r>
              <a:rPr lang="ja-JP" altLang="en-US" sz="900" dirty="0">
                <a:solidFill>
                  <a:srgbClr val="0D0D0D"/>
                </a:solidFill>
                <a:latin typeface="+mn-ea"/>
                <a:ea typeface="+mn-ea"/>
                <a:cs typeface="メイリオ" pitchFamily="50" charset="-128"/>
              </a:rPr>
              <a:t>未満の数値は個人情報保護の観点から非表示となります。</a:t>
            </a:r>
          </a:p>
        </p:txBody>
      </p:sp>
    </p:spTree>
    <p:extLst>
      <p:ext uri="{BB962C8B-B14F-4D97-AF65-F5344CB8AC3E}">
        <p14:creationId xmlns:p14="http://schemas.microsoft.com/office/powerpoint/2010/main" val="1982838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0FA738-7EC1-E650-E5DD-4866A5D182D1}"/>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4A0B22F1-BBC6-0C54-CCAF-605492FD0DC4}"/>
              </a:ext>
            </a:extLst>
          </p:cNvPr>
          <p:cNvSpPr>
            <a:spLocks noGrp="1"/>
          </p:cNvSpPr>
          <p:nvPr>
            <p:ph type="body" sz="quarter" idx="10"/>
          </p:nvPr>
        </p:nvSpPr>
        <p:spPr/>
        <p:txBody>
          <a:bodyPr/>
          <a:lstStyle/>
          <a:p>
            <a:r>
              <a:rPr lang="en-US" altLang="ja-JP" dirty="0">
                <a:latin typeface="Meiryo"/>
                <a:ea typeface="Meiryo"/>
              </a:rPr>
              <a:t>LINE NEWS Top Ad </a:t>
            </a:r>
            <a:r>
              <a:rPr lang="ja-JP" altLang="en-US" dirty="0">
                <a:latin typeface="+mn-ea"/>
              </a:rPr>
              <a:t>ブランドリフトサーベイ 注意事項</a:t>
            </a:r>
          </a:p>
        </p:txBody>
      </p:sp>
      <p:sp>
        <p:nvSpPr>
          <p:cNvPr id="5" name="テキスト プレースホルダー 6">
            <a:extLst>
              <a:ext uri="{FF2B5EF4-FFF2-40B4-BE49-F238E27FC236}">
                <a16:creationId xmlns:a16="http://schemas.microsoft.com/office/drawing/2014/main" id="{B1CC75E7-326C-9756-7160-04567C05D743}"/>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p>
        </p:txBody>
      </p:sp>
      <p:pic>
        <p:nvPicPr>
          <p:cNvPr id="6" name="図プレースホルダー 8" descr="アイコン&#10;&#10;自動的に生成された説明">
            <a:extLst>
              <a:ext uri="{FF2B5EF4-FFF2-40B4-BE49-F238E27FC236}">
                <a16:creationId xmlns:a16="http://schemas.microsoft.com/office/drawing/2014/main" id="{16AADD14-EC3B-AACA-DC2C-AD6195B5807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9" name="テキスト プレースホルダー 3">
            <a:extLst>
              <a:ext uri="{FF2B5EF4-FFF2-40B4-BE49-F238E27FC236}">
                <a16:creationId xmlns:a16="http://schemas.microsoft.com/office/drawing/2014/main" id="{F4891DAB-46F4-C875-8D95-EC10914F9DF4}"/>
              </a:ext>
            </a:extLst>
          </p:cNvPr>
          <p:cNvSpPr txBox="1">
            <a:spLocks/>
          </p:cNvSpPr>
          <p:nvPr/>
        </p:nvSpPr>
        <p:spPr>
          <a:xfrm>
            <a:off x="618655" y="766542"/>
            <a:ext cx="11014609" cy="792088"/>
          </a:xfrm>
          <a:prstGeom prst="rect">
            <a:avLst/>
          </a:prstGeom>
        </p:spPr>
        <p:txBody>
          <a:bodyPr wrap="none" lIns="0" tIns="0" rIns="0" bIns="0" anchor="ctr">
            <a:noAutofit/>
          </a:bodyPr>
          <a:lstStyle>
            <a:lvl1pPr marL="0" indent="0" algn="l" defTabSz="914400" rtl="0" eaLnBrk="1" latinLnBrk="0" hangingPunct="1">
              <a:lnSpc>
                <a:spcPct val="90000"/>
              </a:lnSpc>
              <a:spcBef>
                <a:spcPts val="1000"/>
              </a:spcBef>
              <a:buFont typeface="Arial" panose="020B0604020202020204" pitchFamily="34" charset="0"/>
              <a:buNone/>
              <a:defRPr kumimoji="1" sz="2000" b="1" i="0" kern="1200">
                <a:solidFill>
                  <a:schemeClr val="accent1"/>
                </a:solidFill>
                <a:latin typeface="Meiryo" panose="020B0604030504040204" pitchFamily="34" charset="-128"/>
                <a:ea typeface="Meiryo" panose="020B0604030504040204" pitchFamily="34"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fontAlgn="auto">
              <a:spcAft>
                <a:spcPts val="0"/>
              </a:spcAft>
            </a:pPr>
            <a:r>
              <a:rPr lang="ja-JP" altLang="en-US" sz="1400" b="0" dirty="0">
                <a:solidFill>
                  <a:schemeClr val="tx1">
                    <a:lumMod val="95000"/>
                    <a:lumOff val="5000"/>
                  </a:schemeClr>
                </a:solidFill>
                <a:latin typeface="+mn-ea"/>
                <a:ea typeface="+mn-ea"/>
              </a:rPr>
              <a:t>ブランドリフトサーベイをご実施いただく場合、下記注意事項のご確認をお願いします。</a:t>
            </a:r>
          </a:p>
        </p:txBody>
      </p:sp>
      <p:sp>
        <p:nvSpPr>
          <p:cNvPr id="10" name="부제 2">
            <a:extLst>
              <a:ext uri="{FF2B5EF4-FFF2-40B4-BE49-F238E27FC236}">
                <a16:creationId xmlns:a16="http://schemas.microsoft.com/office/drawing/2014/main" id="{639A7EB4-FF82-F74F-52D2-8DA9A078F3EC}"/>
              </a:ext>
            </a:extLst>
          </p:cNvPr>
          <p:cNvSpPr txBox="1">
            <a:spLocks/>
          </p:cNvSpPr>
          <p:nvPr/>
        </p:nvSpPr>
        <p:spPr>
          <a:xfrm>
            <a:off x="590837" y="1558630"/>
            <a:ext cx="11042427" cy="474129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rtlCol="0" anchor="t">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285750" indent="-285750">
              <a:lnSpc>
                <a:spcPct val="140000"/>
              </a:lnSpc>
              <a:buFont typeface="Arial" panose="020B0604020202020204" pitchFamily="34" charset="0"/>
              <a:buChar char="•"/>
            </a:pPr>
            <a:r>
              <a:rPr lang="ja-JP" altLang="en-US" sz="1300" dirty="0">
                <a:solidFill>
                  <a:schemeClr val="tx1">
                    <a:lumMod val="95000"/>
                    <a:lumOff val="5000"/>
                  </a:schemeClr>
                </a:solidFill>
                <a:latin typeface="+mn-ea"/>
                <a:cs typeface="Arial"/>
              </a:rPr>
              <a:t>調査対象者は</a:t>
            </a:r>
            <a:r>
              <a:rPr lang="en-US" altLang="ja-JP" sz="1300" dirty="0">
                <a:solidFill>
                  <a:schemeClr val="tx1">
                    <a:lumMod val="95000"/>
                    <a:lumOff val="5000"/>
                  </a:schemeClr>
                </a:solidFill>
                <a:latin typeface="+mn-ea"/>
                <a:cs typeface="Arial"/>
              </a:rPr>
              <a:t>15</a:t>
            </a:r>
            <a:r>
              <a:rPr lang="ja-JP" altLang="en-US" sz="1300" dirty="0">
                <a:solidFill>
                  <a:schemeClr val="tx1">
                    <a:lumMod val="95000"/>
                    <a:lumOff val="5000"/>
                  </a:schemeClr>
                </a:solidFill>
                <a:latin typeface="+mn-ea"/>
                <a:cs typeface="Arial"/>
              </a:rPr>
              <a:t>～</a:t>
            </a:r>
            <a:r>
              <a:rPr lang="en-US" altLang="ja-JP" sz="1300" dirty="0">
                <a:solidFill>
                  <a:schemeClr val="tx1">
                    <a:lumMod val="95000"/>
                    <a:lumOff val="5000"/>
                  </a:schemeClr>
                </a:solidFill>
                <a:latin typeface="+mn-ea"/>
                <a:cs typeface="Arial"/>
              </a:rPr>
              <a:t>69</a:t>
            </a:r>
            <a:r>
              <a:rPr lang="ja-JP" altLang="en-US" sz="1300" dirty="0">
                <a:solidFill>
                  <a:schemeClr val="tx1">
                    <a:lumMod val="95000"/>
                    <a:lumOff val="5000"/>
                  </a:schemeClr>
                </a:solidFill>
                <a:latin typeface="+mn-ea"/>
                <a:cs typeface="Arial"/>
              </a:rPr>
              <a:t>歳の範囲内で、</a:t>
            </a:r>
            <a:r>
              <a:rPr lang="en-US" altLang="ja-JP" sz="1300" dirty="0">
                <a:solidFill>
                  <a:schemeClr val="tx1">
                    <a:lumMod val="95000"/>
                    <a:lumOff val="5000"/>
                  </a:schemeClr>
                </a:solidFill>
                <a:latin typeface="+mn-ea"/>
                <a:cs typeface="Arial"/>
              </a:rPr>
              <a:t>5</a:t>
            </a:r>
            <a:r>
              <a:rPr lang="ja-JP" altLang="en-US" sz="1300" dirty="0">
                <a:solidFill>
                  <a:schemeClr val="tx1">
                    <a:lumMod val="95000"/>
                    <a:lumOff val="5000"/>
                  </a:schemeClr>
                </a:solidFill>
                <a:latin typeface="+mn-ea"/>
                <a:cs typeface="Arial"/>
              </a:rPr>
              <a:t>歳刻みでご指定が可能です。</a:t>
            </a:r>
            <a:r>
              <a:rPr lang="en-US" altLang="ja-JP" sz="1300" dirty="0">
                <a:solidFill>
                  <a:schemeClr val="tx1">
                    <a:lumMod val="95000"/>
                    <a:lumOff val="5000"/>
                  </a:schemeClr>
                </a:solidFill>
                <a:latin typeface="+mn-ea"/>
                <a:cs typeface="Arial"/>
              </a:rPr>
              <a:t>15</a:t>
            </a:r>
            <a:r>
              <a:rPr lang="ja-JP" altLang="en-US" sz="1300" dirty="0">
                <a:solidFill>
                  <a:schemeClr val="tx1">
                    <a:lumMod val="95000"/>
                    <a:lumOff val="5000"/>
                  </a:schemeClr>
                </a:solidFill>
                <a:latin typeface="+mn-ea"/>
                <a:cs typeface="Arial"/>
              </a:rPr>
              <a:t>歳未満や</a:t>
            </a:r>
            <a:r>
              <a:rPr lang="en-US" altLang="ja-JP" sz="1300" dirty="0">
                <a:solidFill>
                  <a:schemeClr val="tx1">
                    <a:lumMod val="95000"/>
                    <a:lumOff val="5000"/>
                  </a:schemeClr>
                </a:solidFill>
                <a:latin typeface="+mn-ea"/>
                <a:cs typeface="Arial"/>
              </a:rPr>
              <a:t>70</a:t>
            </a:r>
            <a:r>
              <a:rPr lang="ja-JP" altLang="en-US" sz="1300" dirty="0">
                <a:solidFill>
                  <a:schemeClr val="tx1">
                    <a:lumMod val="95000"/>
                    <a:lumOff val="5000"/>
                  </a:schemeClr>
                </a:solidFill>
                <a:latin typeface="+mn-ea"/>
                <a:cs typeface="Arial"/>
              </a:rPr>
              <a:t>歳以上は調査対象外となります。また、ご納品物内で使用する性年代の分析軸は、指定された年齢範囲に応じて</a:t>
            </a:r>
            <a:r>
              <a:rPr lang="en-US" altLang="ja-JP" sz="1300" dirty="0">
                <a:solidFill>
                  <a:schemeClr val="tx1">
                    <a:lumMod val="95000"/>
                    <a:lumOff val="5000"/>
                  </a:schemeClr>
                </a:solidFill>
                <a:latin typeface="+mn-ea"/>
                <a:cs typeface="Arial"/>
              </a:rPr>
              <a:t>LINE</a:t>
            </a:r>
            <a:r>
              <a:rPr lang="ja-JP" altLang="en-US" sz="1300" dirty="0">
                <a:solidFill>
                  <a:schemeClr val="tx1">
                    <a:lumMod val="95000"/>
                    <a:lumOff val="5000"/>
                  </a:schemeClr>
                </a:solidFill>
                <a:latin typeface="+mn-ea"/>
                <a:cs typeface="Arial"/>
              </a:rPr>
              <a:t>リサーチ事務局にて決定いたします。性年代別分析の分析粒度のご指定はいただけません。</a:t>
            </a:r>
            <a:endParaRPr lang="en-US" altLang="ja-JP" sz="1300" dirty="0">
              <a:solidFill>
                <a:schemeClr val="tx1">
                  <a:lumMod val="95000"/>
                  <a:lumOff val="5000"/>
                </a:schemeClr>
              </a:solidFill>
              <a:latin typeface="+mn-ea"/>
              <a:cs typeface="Arial"/>
            </a:endParaRPr>
          </a:p>
          <a:p>
            <a:pPr marL="285750" indent="-285750">
              <a:lnSpc>
                <a:spcPct val="140000"/>
              </a:lnSpc>
              <a:buFont typeface="Arial" panose="020B0604020202020204" pitchFamily="34" charset="0"/>
              <a:buChar char="•"/>
            </a:pPr>
            <a:r>
              <a:rPr lang="ja-JP" altLang="ja-JP" sz="1300" dirty="0">
                <a:solidFill>
                  <a:schemeClr val="tx1">
                    <a:lumMod val="95000"/>
                    <a:lumOff val="5000"/>
                  </a:schemeClr>
                </a:solidFill>
                <a:latin typeface="+mn-ea"/>
                <a:cs typeface="Calibri"/>
              </a:rPr>
              <a:t>調査対象条件に指定できるのは、性別・年齢のみとなります。これら以外の属性・カスタムオーディエンス、および広告配信対象外の属性を調査対象条件に指定することはできません。</a:t>
            </a:r>
            <a:endParaRPr lang="en-US" altLang="ja-JP" sz="1300" dirty="0">
              <a:solidFill>
                <a:schemeClr val="tx1">
                  <a:lumMod val="95000"/>
                  <a:lumOff val="5000"/>
                </a:schemeClr>
              </a:solidFill>
              <a:latin typeface="+mn-ea"/>
              <a:cs typeface="Calibri"/>
            </a:endParaRPr>
          </a:p>
          <a:p>
            <a:pPr marL="285750" indent="-285750">
              <a:lnSpc>
                <a:spcPct val="140000"/>
              </a:lnSpc>
              <a:buFont typeface="Arial" panose="020B0604020202020204" pitchFamily="34" charset="0"/>
              <a:buChar char="•"/>
            </a:pPr>
            <a:r>
              <a:rPr lang="ja-JP" altLang="en-US" sz="1300" dirty="0">
                <a:solidFill>
                  <a:schemeClr val="tx1">
                    <a:lumMod val="95000"/>
                    <a:lumOff val="5000"/>
                  </a:schemeClr>
                </a:solidFill>
                <a:latin typeface="+mn-ea"/>
                <a:cs typeface="Arial"/>
              </a:rPr>
              <a:t>入稿内容に基づき</a:t>
            </a:r>
            <a:r>
              <a:rPr lang="en-US" altLang="ja-JP" sz="1300" dirty="0">
                <a:solidFill>
                  <a:schemeClr val="tx1">
                    <a:lumMod val="95000"/>
                    <a:lumOff val="5000"/>
                  </a:schemeClr>
                </a:solidFill>
                <a:latin typeface="+mn-ea"/>
                <a:cs typeface="Arial"/>
              </a:rPr>
              <a:t>LINE</a:t>
            </a:r>
            <a:r>
              <a:rPr lang="ja-JP" altLang="en-US" sz="1300" dirty="0">
                <a:solidFill>
                  <a:schemeClr val="tx1">
                    <a:lumMod val="95000"/>
                    <a:lumOff val="5000"/>
                  </a:schemeClr>
                </a:solidFill>
                <a:latin typeface="+mn-ea"/>
                <a:cs typeface="Arial"/>
              </a:rPr>
              <a:t>リサーチ事務局にて調査を実施します。調査実施前の内容確認のご連絡はしません。ただし入稿内容の不備や不明点がある場合に限り、ご連絡をさせていただく場合があります。</a:t>
            </a:r>
            <a:br>
              <a:rPr lang="en-US" altLang="ja-JP" sz="1300" dirty="0">
                <a:solidFill>
                  <a:schemeClr val="tx1">
                    <a:lumMod val="95000"/>
                    <a:lumOff val="5000"/>
                  </a:schemeClr>
                </a:solidFill>
                <a:latin typeface="+mn-ea"/>
                <a:cs typeface="Arial"/>
              </a:rPr>
            </a:br>
            <a:r>
              <a:rPr lang="en-US" altLang="ja-JP" sz="1300" dirty="0">
                <a:solidFill>
                  <a:schemeClr val="tx1">
                    <a:lumMod val="95000"/>
                    <a:lumOff val="5000"/>
                  </a:schemeClr>
                </a:solidFill>
                <a:latin typeface="+mn-ea"/>
                <a:cs typeface="Arial"/>
              </a:rPr>
              <a:t>※</a:t>
            </a:r>
            <a:r>
              <a:rPr lang="ja-JP" altLang="en-US" sz="1300" dirty="0">
                <a:solidFill>
                  <a:schemeClr val="tx1">
                    <a:lumMod val="95000"/>
                    <a:lumOff val="5000"/>
                  </a:schemeClr>
                </a:solidFill>
                <a:latin typeface="+mn-ea"/>
                <a:cs typeface="Arial"/>
              </a:rPr>
              <a:t>そのご連絡に対し、既定の期日までにお戻しいただけない場合、後続のスケジュールの後ろ倒し、もしくはキャンセルになります。</a:t>
            </a:r>
            <a:endParaRPr lang="en-US" altLang="ja-JP" sz="1300" dirty="0">
              <a:solidFill>
                <a:schemeClr val="tx1">
                  <a:lumMod val="95000"/>
                  <a:lumOff val="5000"/>
                </a:schemeClr>
              </a:solidFill>
              <a:latin typeface="+mn-ea"/>
              <a:cs typeface="Arial"/>
            </a:endParaRPr>
          </a:p>
          <a:p>
            <a:pPr marL="285750" indent="-285750">
              <a:lnSpc>
                <a:spcPct val="140000"/>
              </a:lnSpc>
              <a:buFont typeface="Arial" panose="020B0604020202020204" pitchFamily="34" charset="0"/>
              <a:buChar char="•"/>
            </a:pPr>
            <a:r>
              <a:rPr lang="ja-JP" altLang="en-US" sz="1300" dirty="0">
                <a:solidFill>
                  <a:schemeClr val="tx1">
                    <a:lumMod val="95000"/>
                    <a:lumOff val="5000"/>
                  </a:schemeClr>
                </a:solidFill>
                <a:latin typeface="+mn-ea"/>
                <a:cs typeface="Arial"/>
              </a:rPr>
              <a:t>回収目標数は、回収数を保証するものではありません。十分なサンプルが集まらない場合は、性年代別分析をお出しできない可能性があります。</a:t>
            </a:r>
          </a:p>
          <a:p>
            <a:pPr marL="285750" indent="-285750">
              <a:lnSpc>
                <a:spcPct val="140000"/>
              </a:lnSpc>
              <a:buFont typeface="Arial" panose="020B0604020202020204" pitchFamily="34" charset="0"/>
              <a:buChar char="•"/>
            </a:pPr>
            <a:r>
              <a:rPr lang="ja-JP" altLang="en-US" sz="1300" dirty="0">
                <a:solidFill>
                  <a:schemeClr val="tx1">
                    <a:lumMod val="95000"/>
                    <a:lumOff val="5000"/>
                  </a:schemeClr>
                </a:solidFill>
                <a:latin typeface="+mn-ea"/>
                <a:cs typeface="Arial"/>
              </a:rPr>
              <a:t>回収サンプル数が</a:t>
            </a:r>
            <a:r>
              <a:rPr lang="en-US" altLang="ja-JP" sz="1300" dirty="0">
                <a:solidFill>
                  <a:schemeClr val="tx1">
                    <a:lumMod val="95000"/>
                    <a:lumOff val="5000"/>
                  </a:schemeClr>
                </a:solidFill>
                <a:latin typeface="+mn-ea"/>
                <a:cs typeface="Arial"/>
              </a:rPr>
              <a:t>100</a:t>
            </a:r>
            <a:r>
              <a:rPr lang="ja-JP" altLang="en-US" sz="1300" dirty="0">
                <a:solidFill>
                  <a:schemeClr val="tx1">
                    <a:lumMod val="95000"/>
                    <a:lumOff val="5000"/>
                  </a:schemeClr>
                </a:solidFill>
                <a:latin typeface="+mn-ea"/>
                <a:cs typeface="Arial"/>
              </a:rPr>
              <a:t>未満は少数サンプル、</a:t>
            </a:r>
            <a:r>
              <a:rPr lang="en-US" altLang="ja-JP" sz="1300" dirty="0">
                <a:solidFill>
                  <a:schemeClr val="tx1">
                    <a:lumMod val="95000"/>
                    <a:lumOff val="5000"/>
                  </a:schemeClr>
                </a:solidFill>
                <a:latin typeface="+mn-ea"/>
                <a:cs typeface="Arial"/>
              </a:rPr>
              <a:t>30</a:t>
            </a:r>
            <a:r>
              <a:rPr lang="ja-JP" altLang="en-US" sz="1300" dirty="0">
                <a:solidFill>
                  <a:schemeClr val="tx1">
                    <a:lumMod val="95000"/>
                    <a:lumOff val="5000"/>
                  </a:schemeClr>
                </a:solidFill>
                <a:latin typeface="+mn-ea"/>
                <a:cs typeface="Arial"/>
              </a:rPr>
              <a:t>未満は不十分サンプルとなり、正確な調査結果をお出しできない可能性があります。またご納品物内では、回収サンプル数</a:t>
            </a:r>
            <a:r>
              <a:rPr lang="en-US" altLang="ja-JP" sz="1300" dirty="0">
                <a:solidFill>
                  <a:schemeClr val="tx1">
                    <a:lumMod val="95000"/>
                    <a:lumOff val="5000"/>
                  </a:schemeClr>
                </a:solidFill>
                <a:latin typeface="+mn-ea"/>
                <a:cs typeface="Arial"/>
              </a:rPr>
              <a:t>20</a:t>
            </a:r>
            <a:r>
              <a:rPr lang="ja-JP" altLang="en-US" sz="1300" dirty="0">
                <a:solidFill>
                  <a:schemeClr val="tx1">
                    <a:lumMod val="95000"/>
                    <a:lumOff val="5000"/>
                  </a:schemeClr>
                </a:solidFill>
                <a:latin typeface="+mn-ea"/>
                <a:cs typeface="Arial"/>
              </a:rPr>
              <a:t>未満の数値は個人情報保護の観点から非表示となります。</a:t>
            </a:r>
            <a:endParaRPr lang="en-US" altLang="ja-JP" sz="1300" dirty="0">
              <a:solidFill>
                <a:schemeClr val="tx1">
                  <a:lumMod val="95000"/>
                  <a:lumOff val="5000"/>
                </a:schemeClr>
              </a:solidFill>
              <a:latin typeface="+mn-ea"/>
              <a:cs typeface="Arial"/>
            </a:endParaRPr>
          </a:p>
          <a:p>
            <a:pPr marL="285750" indent="-285750">
              <a:lnSpc>
                <a:spcPct val="140000"/>
              </a:lnSpc>
              <a:buFont typeface="Arial" panose="020B0604020202020204" pitchFamily="34" charset="0"/>
              <a:buChar char="•"/>
            </a:pPr>
            <a:r>
              <a:rPr lang="ja-JP" altLang="en-US" sz="1300" dirty="0">
                <a:solidFill>
                  <a:schemeClr val="tx1">
                    <a:lumMod val="95000"/>
                    <a:lumOff val="5000"/>
                  </a:schemeClr>
                </a:solidFill>
                <a:latin typeface="+mn-ea"/>
                <a:cs typeface="Arial"/>
              </a:rPr>
              <a:t>同時期もしくは近接した時期に同一媒体または他媒体で類似の広告出稿があった場合、正確な調査結果をお出しできない可能性があります。</a:t>
            </a:r>
            <a:endParaRPr lang="en-US" altLang="ja-JP" sz="1300" dirty="0">
              <a:solidFill>
                <a:schemeClr val="tx1">
                  <a:lumMod val="95000"/>
                  <a:lumOff val="5000"/>
                </a:schemeClr>
              </a:solidFill>
              <a:latin typeface="+mn-ea"/>
              <a:cs typeface="Arial"/>
            </a:endParaRPr>
          </a:p>
          <a:p>
            <a:pPr marL="285750" indent="-285750">
              <a:lnSpc>
                <a:spcPct val="140000"/>
              </a:lnSpc>
              <a:buFont typeface="Arial" panose="020B0604020202020204" pitchFamily="34" charset="0"/>
              <a:buChar char="•"/>
            </a:pPr>
            <a:r>
              <a:rPr lang="ja-JP" altLang="en-US" sz="1300" dirty="0">
                <a:solidFill>
                  <a:schemeClr val="tx1">
                    <a:lumMod val="95000"/>
                    <a:lumOff val="5000"/>
                  </a:schemeClr>
                </a:solidFill>
                <a:latin typeface="+mn-ea"/>
                <a:cs typeface="Calibri" panose="020F0502020204030204"/>
              </a:rPr>
              <a:t>サンプルは性年代別に均等回収します。ウェイトバック集計は実施しません。</a:t>
            </a:r>
            <a:endParaRPr lang="en-US" altLang="ja-JP" sz="1300" dirty="0">
              <a:solidFill>
                <a:schemeClr val="tx1">
                  <a:lumMod val="95000"/>
                  <a:lumOff val="5000"/>
                </a:schemeClr>
              </a:solidFill>
              <a:latin typeface="+mn-ea"/>
              <a:cs typeface="Calibri" panose="020F0502020204030204"/>
            </a:endParaRPr>
          </a:p>
          <a:p>
            <a:pPr marL="285750" indent="-285750">
              <a:lnSpc>
                <a:spcPct val="140000"/>
              </a:lnSpc>
              <a:buFont typeface="Arial" panose="020B0604020202020204" pitchFamily="34" charset="0"/>
              <a:buChar char="•"/>
            </a:pPr>
            <a:r>
              <a:rPr lang="ja-JP" altLang="en-US" sz="1300" dirty="0">
                <a:solidFill>
                  <a:schemeClr val="tx1">
                    <a:lumMod val="95000"/>
                    <a:lumOff val="5000"/>
                  </a:schemeClr>
                </a:solidFill>
                <a:latin typeface="+mn-ea"/>
                <a:cs typeface="Calibri"/>
              </a:rPr>
              <a:t>アンケート内で広告画像（クリエイティブ）は提示しません。</a:t>
            </a:r>
            <a:endParaRPr lang="en-US" altLang="ja-JP" sz="1300" dirty="0">
              <a:solidFill>
                <a:schemeClr val="tx1">
                  <a:lumMod val="95000"/>
                  <a:lumOff val="5000"/>
                </a:schemeClr>
              </a:solidFill>
              <a:latin typeface="+mn-ea"/>
              <a:cs typeface="Calibri" panose="020F0502020204030204"/>
            </a:endParaRPr>
          </a:p>
          <a:p>
            <a:pPr marL="285750" indent="-285750">
              <a:lnSpc>
                <a:spcPct val="140000"/>
              </a:lnSpc>
              <a:buFont typeface="Arial" panose="020B0604020202020204" pitchFamily="34" charset="0"/>
              <a:buChar char="•"/>
            </a:pPr>
            <a:r>
              <a:rPr lang="ja-JP" altLang="en-US" sz="1300" dirty="0">
                <a:solidFill>
                  <a:schemeClr val="tx1">
                    <a:lumMod val="95000"/>
                    <a:lumOff val="5000"/>
                  </a:schemeClr>
                </a:solidFill>
                <a:latin typeface="+mn-ea"/>
                <a:cs typeface="Calibri" panose="020F0502020204030204"/>
              </a:rPr>
              <a:t>クロス集計表・ローデータ・個別識別子および調査レポート内の有意差検定は、納品物に含まれておりません。</a:t>
            </a:r>
          </a:p>
          <a:p>
            <a:pPr marL="285750" indent="-285750">
              <a:lnSpc>
                <a:spcPct val="140000"/>
              </a:lnSpc>
              <a:buFont typeface="Arial" panose="020B0604020202020204" pitchFamily="34" charset="0"/>
              <a:buChar char="•"/>
            </a:pPr>
            <a:r>
              <a:rPr lang="ja-JP" altLang="en-US" sz="1300" dirty="0">
                <a:solidFill>
                  <a:schemeClr val="tx1">
                    <a:lumMod val="95000"/>
                    <a:lumOff val="5000"/>
                  </a:schemeClr>
                </a:solidFill>
                <a:latin typeface="+mn-ea"/>
                <a:cs typeface="Calibri" panose="020F0502020204030204"/>
              </a:rPr>
              <a:t>調査項目において、</a:t>
            </a:r>
            <a:r>
              <a:rPr lang="en-US" altLang="ja-JP" sz="1300" dirty="0">
                <a:solidFill>
                  <a:schemeClr val="tx1">
                    <a:lumMod val="95000"/>
                    <a:lumOff val="5000"/>
                  </a:schemeClr>
                </a:solidFill>
                <a:latin typeface="+mn-ea"/>
                <a:cs typeface="Calibri" panose="020F0502020204030204"/>
              </a:rPr>
              <a:t>LINE</a:t>
            </a:r>
            <a:r>
              <a:rPr lang="ja-JP" altLang="en-US" sz="1300" dirty="0">
                <a:solidFill>
                  <a:schemeClr val="tx1">
                    <a:lumMod val="95000"/>
                    <a:lumOff val="5000"/>
                  </a:schemeClr>
                </a:solidFill>
                <a:latin typeface="+mn-ea"/>
                <a:cs typeface="Calibri" panose="020F0502020204030204"/>
              </a:rPr>
              <a:t>リサーチの禁止事項に該当する項目は聴取不可となります。</a:t>
            </a:r>
          </a:p>
          <a:p>
            <a:pPr marL="285750" indent="-285750">
              <a:lnSpc>
                <a:spcPct val="140000"/>
              </a:lnSpc>
              <a:buFont typeface="Arial" panose="020B0604020202020204" pitchFamily="34" charset="0"/>
              <a:buChar char="•"/>
            </a:pPr>
            <a:r>
              <a:rPr lang="ja-JP" altLang="en-US" sz="1300" dirty="0">
                <a:solidFill>
                  <a:schemeClr val="tx1">
                    <a:lumMod val="95000"/>
                    <a:lumOff val="5000"/>
                  </a:schemeClr>
                </a:solidFill>
                <a:latin typeface="+mn-ea"/>
                <a:cs typeface="Calibri" panose="020F0502020204030204"/>
              </a:rPr>
              <a:t>入稿シートの設問リストは、予告なく変更となる可能性があります。</a:t>
            </a:r>
          </a:p>
          <a:p>
            <a:pPr marL="285750" indent="-285750">
              <a:lnSpc>
                <a:spcPct val="140000"/>
              </a:lnSpc>
              <a:buFont typeface="Arial" panose="020B0604020202020204" pitchFamily="34" charset="0"/>
              <a:buChar char="•"/>
            </a:pPr>
            <a:r>
              <a:rPr lang="ja-JP" altLang="en-US" sz="1300" dirty="0">
                <a:solidFill>
                  <a:schemeClr val="tx1">
                    <a:lumMod val="95000"/>
                    <a:lumOff val="5000"/>
                  </a:schemeClr>
                </a:solidFill>
                <a:latin typeface="+mn-ea"/>
                <a:cs typeface="Calibri" panose="020F0502020204030204"/>
              </a:rPr>
              <a:t>最終的な調査に関するすべての仕様は、</a:t>
            </a:r>
            <a:r>
              <a:rPr lang="en-US" altLang="ja-JP" sz="1300" dirty="0">
                <a:solidFill>
                  <a:schemeClr val="tx1">
                    <a:lumMod val="95000"/>
                    <a:lumOff val="5000"/>
                  </a:schemeClr>
                </a:solidFill>
                <a:latin typeface="+mn-ea"/>
                <a:cs typeface="Calibri" panose="020F0502020204030204"/>
              </a:rPr>
              <a:t>LINE</a:t>
            </a:r>
            <a:r>
              <a:rPr lang="ja-JP" altLang="en-US" sz="1300" dirty="0">
                <a:solidFill>
                  <a:schemeClr val="tx1">
                    <a:lumMod val="95000"/>
                    <a:lumOff val="5000"/>
                  </a:schemeClr>
                </a:solidFill>
                <a:latin typeface="+mn-ea"/>
                <a:cs typeface="Calibri" panose="020F0502020204030204"/>
              </a:rPr>
              <a:t>リサーチ事務局にて確認の上決定となります。</a:t>
            </a:r>
          </a:p>
        </p:txBody>
      </p:sp>
    </p:spTree>
    <p:extLst>
      <p:ext uri="{BB962C8B-B14F-4D97-AF65-F5344CB8AC3E}">
        <p14:creationId xmlns:p14="http://schemas.microsoft.com/office/powerpoint/2010/main" val="24372544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C831BA-744D-A913-41E1-0F81CDD92F12}"/>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25A4B4C3-E803-D030-340F-384DD3FA1905}"/>
              </a:ext>
            </a:extLst>
          </p:cNvPr>
          <p:cNvSpPr>
            <a:spLocks noGrp="1"/>
          </p:cNvSpPr>
          <p:nvPr>
            <p:ph type="body" sz="quarter" idx="10"/>
          </p:nvPr>
        </p:nvSpPr>
        <p:spPr/>
        <p:txBody>
          <a:bodyPr/>
          <a:lstStyle/>
          <a:p>
            <a:r>
              <a:rPr lang="ja-JP" altLang="en-US" sz="2400" dirty="0">
                <a:latin typeface="+mn-ea"/>
              </a:rPr>
              <a:t>ブランドリフトサーベイ アンケート設問例</a:t>
            </a:r>
          </a:p>
        </p:txBody>
      </p:sp>
      <p:sp>
        <p:nvSpPr>
          <p:cNvPr id="5" name="テキスト プレースホルダー 6">
            <a:extLst>
              <a:ext uri="{FF2B5EF4-FFF2-40B4-BE49-F238E27FC236}">
                <a16:creationId xmlns:a16="http://schemas.microsoft.com/office/drawing/2014/main" id="{3601CC75-328E-C08D-9C02-5D8746497EF6}"/>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p>
        </p:txBody>
      </p:sp>
      <p:pic>
        <p:nvPicPr>
          <p:cNvPr id="6" name="図プレースホルダー 8" descr="アイコン&#10;&#10;自動的に生成された説明">
            <a:extLst>
              <a:ext uri="{FF2B5EF4-FFF2-40B4-BE49-F238E27FC236}">
                <a16:creationId xmlns:a16="http://schemas.microsoft.com/office/drawing/2014/main" id="{2C89280B-4D6E-A5E1-F915-FB629852FE3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graphicFrame>
        <p:nvGraphicFramePr>
          <p:cNvPr id="9" name="表 8">
            <a:extLst>
              <a:ext uri="{FF2B5EF4-FFF2-40B4-BE49-F238E27FC236}">
                <a16:creationId xmlns:a16="http://schemas.microsoft.com/office/drawing/2014/main" id="{7BFA0CC9-458B-77FA-AA5D-747A11C6F429}"/>
              </a:ext>
            </a:extLst>
          </p:cNvPr>
          <p:cNvGraphicFramePr>
            <a:graphicFrameLocks noGrp="1"/>
          </p:cNvGraphicFramePr>
          <p:nvPr>
            <p:extLst>
              <p:ext uri="{D42A27DB-BD31-4B8C-83A1-F6EECF244321}">
                <p14:modId xmlns:p14="http://schemas.microsoft.com/office/powerpoint/2010/main" val="2014644945"/>
              </p:ext>
            </p:extLst>
          </p:nvPr>
        </p:nvGraphicFramePr>
        <p:xfrm>
          <a:off x="586842" y="1158156"/>
          <a:ext cx="11018879" cy="2632600"/>
        </p:xfrm>
        <a:graphic>
          <a:graphicData uri="http://schemas.openxmlformats.org/drawingml/2006/table">
            <a:tbl>
              <a:tblPr firstRow="1" bandRow="1">
                <a:tableStyleId>{5C22544A-7EE6-4342-B048-85BDC9FD1C3A}</a:tableStyleId>
              </a:tblPr>
              <a:tblGrid>
                <a:gridCol w="1186410">
                  <a:extLst>
                    <a:ext uri="{9D8B030D-6E8A-4147-A177-3AD203B41FA5}">
                      <a16:colId xmlns:a16="http://schemas.microsoft.com/office/drawing/2014/main" val="2353183051"/>
                    </a:ext>
                  </a:extLst>
                </a:gridCol>
                <a:gridCol w="1444240">
                  <a:extLst>
                    <a:ext uri="{9D8B030D-6E8A-4147-A177-3AD203B41FA5}">
                      <a16:colId xmlns:a16="http://schemas.microsoft.com/office/drawing/2014/main" val="3267424176"/>
                    </a:ext>
                  </a:extLst>
                </a:gridCol>
                <a:gridCol w="940037">
                  <a:extLst>
                    <a:ext uri="{9D8B030D-6E8A-4147-A177-3AD203B41FA5}">
                      <a16:colId xmlns:a16="http://schemas.microsoft.com/office/drawing/2014/main" val="3264594774"/>
                    </a:ext>
                  </a:extLst>
                </a:gridCol>
                <a:gridCol w="2790202">
                  <a:extLst>
                    <a:ext uri="{9D8B030D-6E8A-4147-A177-3AD203B41FA5}">
                      <a16:colId xmlns:a16="http://schemas.microsoft.com/office/drawing/2014/main" val="1572887948"/>
                    </a:ext>
                  </a:extLst>
                </a:gridCol>
                <a:gridCol w="709301">
                  <a:extLst>
                    <a:ext uri="{9D8B030D-6E8A-4147-A177-3AD203B41FA5}">
                      <a16:colId xmlns:a16="http://schemas.microsoft.com/office/drawing/2014/main" val="285507825"/>
                    </a:ext>
                  </a:extLst>
                </a:gridCol>
                <a:gridCol w="3948689">
                  <a:extLst>
                    <a:ext uri="{9D8B030D-6E8A-4147-A177-3AD203B41FA5}">
                      <a16:colId xmlns:a16="http://schemas.microsoft.com/office/drawing/2014/main" val="3876684048"/>
                    </a:ext>
                  </a:extLst>
                </a:gridCol>
              </a:tblGrid>
              <a:tr h="453600">
                <a:tc>
                  <a:txBody>
                    <a:bodyPr/>
                    <a:lstStyle/>
                    <a:p>
                      <a:pPr algn="ctr"/>
                      <a:r>
                        <a:rPr kumimoji="1" lang="ja-JP" altLang="en-US" sz="1050" b="1" dirty="0">
                          <a:solidFill>
                            <a:schemeClr val="bg1"/>
                          </a:solidFill>
                          <a:latin typeface="Meiryo"/>
                          <a:ea typeface="Meiryo"/>
                          <a:cs typeface="メイリオ" panose="020B0604030504040204" pitchFamily="50" charset="-128"/>
                        </a:rPr>
                        <a:t>調査テーマ</a:t>
                      </a:r>
                    </a:p>
                  </a:txBody>
                  <a:tcPr marL="88751" marR="88751" anchor="ctr">
                    <a:solidFill>
                      <a:schemeClr val="accent1"/>
                    </a:solidFill>
                  </a:tcPr>
                </a:tc>
                <a:tc>
                  <a:txBody>
                    <a:bodyPr/>
                    <a:lstStyle/>
                    <a:p>
                      <a:pPr algn="ctr"/>
                      <a:r>
                        <a:rPr kumimoji="1" lang="ja-JP" altLang="en-US" sz="1050" b="1" dirty="0">
                          <a:solidFill>
                            <a:schemeClr val="bg1"/>
                          </a:solidFill>
                          <a:latin typeface="Meiryo"/>
                          <a:ea typeface="Meiryo"/>
                          <a:cs typeface="メイリオ" panose="020B0604030504040204" pitchFamily="50" charset="-128"/>
                        </a:rPr>
                        <a:t>調査項目</a:t>
                      </a:r>
                      <a:endParaRPr kumimoji="1" lang="en-US" altLang="ja-JP" sz="1050" b="1" dirty="0">
                        <a:solidFill>
                          <a:schemeClr val="bg1"/>
                        </a:solidFill>
                        <a:latin typeface="Meiryo"/>
                        <a:ea typeface="Meiryo"/>
                        <a:cs typeface="メイリオ" panose="020B0604030504040204" pitchFamily="50" charset="-128"/>
                      </a:endParaRPr>
                    </a:p>
                  </a:txBody>
                  <a:tcPr marL="88751" marR="88751" anchor="ctr">
                    <a:solidFill>
                      <a:schemeClr val="accent1"/>
                    </a:solidFill>
                  </a:tcPr>
                </a:tc>
                <a:tc>
                  <a:txBody>
                    <a:bodyPr/>
                    <a:lstStyle/>
                    <a:p>
                      <a:pPr algn="ctr"/>
                      <a:r>
                        <a:rPr lang="ja-JP" sz="1050" dirty="0">
                          <a:latin typeface="Meiryo"/>
                          <a:ea typeface="Meiryo"/>
                        </a:rPr>
                        <a:t>設問区分</a:t>
                      </a:r>
                    </a:p>
                    <a:p>
                      <a:pPr lvl="0" algn="ctr">
                        <a:buNone/>
                      </a:pPr>
                      <a:r>
                        <a:rPr lang="ja-JP" altLang="en-US" sz="1050" dirty="0">
                          <a:latin typeface="Meiryo"/>
                          <a:ea typeface="Meiryo"/>
                        </a:rPr>
                        <a:t>/形式</a:t>
                      </a:r>
                    </a:p>
                  </a:txBody>
                  <a:tcPr marL="88751" marR="88751" anchor="ctr">
                    <a:solidFill>
                      <a:schemeClr val="accent1"/>
                    </a:solidFill>
                  </a:tcPr>
                </a:tc>
                <a:tc>
                  <a:txBody>
                    <a:bodyPr/>
                    <a:lstStyle/>
                    <a:p>
                      <a:pPr algn="ctr"/>
                      <a:r>
                        <a:rPr kumimoji="1" lang="ja-JP" altLang="en-US"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設問文</a:t>
                      </a:r>
                      <a:endParaRPr kumimoji="1" lang="en-US" altLang="ja-JP"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88751" marR="88751" anchor="ctr">
                    <a:solidFill>
                      <a:schemeClr val="accent1"/>
                    </a:solidFill>
                  </a:tcPr>
                </a:tc>
                <a:tc>
                  <a:txBody>
                    <a:bodyPr/>
                    <a:lstStyle/>
                    <a:p>
                      <a:pPr algn="ctr"/>
                      <a:r>
                        <a:rPr kumimoji="1" lang="ja-JP" altLang="en-US"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選択</a:t>
                      </a:r>
                      <a:endParaRPr kumimoji="1" lang="en-US" altLang="ja-JP"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肢数</a:t>
                      </a:r>
                      <a:endParaRPr kumimoji="1" lang="en-US" altLang="ja-JP"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88751" marR="88751" anchor="ctr">
                    <a:solidFill>
                      <a:schemeClr val="accent1"/>
                    </a:solidFill>
                  </a:tcPr>
                </a:tc>
                <a:tc>
                  <a:txBody>
                    <a:bodyPr/>
                    <a:lstStyle/>
                    <a:p>
                      <a:pPr algn="ctr"/>
                      <a:r>
                        <a:rPr kumimoji="1" lang="ja-JP" altLang="en-US"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選択肢例</a:t>
                      </a:r>
                      <a:endParaRPr kumimoji="1" lang="en-US" altLang="ja-JP"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marL="88751" marR="88751" anchor="ctr">
                    <a:solidFill>
                      <a:schemeClr val="accent1"/>
                    </a:solidFill>
                  </a:tcPr>
                </a:tc>
                <a:extLst>
                  <a:ext uri="{0D108BD9-81ED-4DB2-BD59-A6C34878D82A}">
                    <a16:rowId xmlns:a16="http://schemas.microsoft.com/office/drawing/2014/main" val="3173306630"/>
                  </a:ext>
                </a:extLst>
              </a:tr>
              <a:tr h="544750">
                <a:tc rowSpan="3">
                  <a:txBody>
                    <a:bodyPr/>
                    <a:lstStyle/>
                    <a:p>
                      <a:pPr marL="0" algn="ctr" defTabSz="914400" rtl="0" eaLnBrk="1" latinLnBrk="0" hangingPunct="1"/>
                      <a:r>
                        <a:rPr kumimoji="1" lang="ja-JP" altLang="en-US" sz="1050" b="1" kern="1200" dirty="0">
                          <a:solidFill>
                            <a:schemeClr val="bg1"/>
                          </a:solidFill>
                          <a:latin typeface="メイリオ" panose="020B0604030504040204" pitchFamily="50" charset="-128"/>
                          <a:ea typeface="+mn-ea"/>
                          <a:cs typeface="+mn-cs"/>
                        </a:rPr>
                        <a:t>ブランディング指標</a:t>
                      </a:r>
                    </a:p>
                  </a:txBody>
                  <a:tcPr anchor="ctr">
                    <a:solidFill>
                      <a:srgbClr val="000048"/>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kumimoji="1" lang="ja-JP" altLang="en-US" sz="1050" b="1" dirty="0">
                          <a:solidFill>
                            <a:schemeClr val="bg1"/>
                          </a:solidFill>
                          <a:latin typeface="Meiryo"/>
                          <a:ea typeface="Meiryo"/>
                          <a:cs typeface="メイリオ" panose="020B0604030504040204" pitchFamily="50" charset="-128"/>
                        </a:rPr>
                        <a:t>ブランド認知</a:t>
                      </a:r>
                      <a:r>
                        <a:rPr lang="ja-JP" altLang="en-US" sz="1050" b="1" dirty="0">
                          <a:solidFill>
                            <a:schemeClr val="bg1"/>
                          </a:solidFill>
                          <a:latin typeface="Meiryo"/>
                          <a:ea typeface="Meiryo"/>
                          <a:cs typeface="メイリオ" panose="020B0604030504040204" pitchFamily="50" charset="-128"/>
                        </a:rPr>
                        <a:t>・</a:t>
                      </a:r>
                      <a:endParaRPr kumimoji="1" lang="en-US" altLang="ja-JP" sz="1050" b="1" dirty="0">
                        <a:solidFill>
                          <a:schemeClr val="bg1"/>
                        </a:solidFill>
                        <a:latin typeface="Meiryo"/>
                        <a:ea typeface="Meiryo"/>
                        <a:cs typeface="メイリオ" panose="020B0604030504040204" pitchFamily="50" charset="-128"/>
                      </a:endParaRPr>
                    </a:p>
                    <a:p>
                      <a:pPr marL="0" marR="0" indent="0" algn="ctr" defTabSz="914400" rtl="0" eaLnBrk="1" fontAlgn="auto" latinLnBrk="1" hangingPunct="1">
                        <a:lnSpc>
                          <a:spcPct val="100000"/>
                        </a:lnSpc>
                        <a:spcBef>
                          <a:spcPts val="0"/>
                        </a:spcBef>
                        <a:spcAft>
                          <a:spcPts val="0"/>
                        </a:spcAft>
                        <a:buClrTx/>
                        <a:buSzTx/>
                        <a:buFontTx/>
                        <a:buNone/>
                        <a:tabLst/>
                        <a:defRPr/>
                      </a:pPr>
                      <a:r>
                        <a:rPr kumimoji="1" lang="ja-JP" altLang="en-US" sz="1050" b="1" dirty="0">
                          <a:solidFill>
                            <a:schemeClr val="bg1"/>
                          </a:solidFill>
                          <a:latin typeface="Meiryo"/>
                          <a:ea typeface="Meiryo"/>
                          <a:cs typeface="メイリオ" panose="020B0604030504040204" pitchFamily="50" charset="-128"/>
                        </a:rPr>
                        <a:t>利用経験</a:t>
                      </a:r>
                    </a:p>
                  </a:txBody>
                  <a:tcPr marL="88751" marR="88751" anchor="ctr">
                    <a:solidFill>
                      <a:schemeClr val="accent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ja-JP" altLang="en-US" sz="900" b="0" dirty="0">
                          <a:solidFill>
                            <a:schemeClr val="tx1">
                              <a:lumMod val="95000"/>
                              <a:lumOff val="5000"/>
                            </a:schemeClr>
                          </a:solidFill>
                          <a:latin typeface="+mn-ea"/>
                          <a:ea typeface="+mn-ea"/>
                          <a:cs typeface="メイリオ" panose="020B0604030504040204" pitchFamily="50" charset="-128"/>
                        </a:rPr>
                        <a:t>SA</a:t>
                      </a:r>
                    </a:p>
                  </a:txBody>
                  <a:tcPr marL="88751" marR="88751" anchor="ctr">
                    <a:solidFill>
                      <a:schemeClr val="accent1">
                        <a:alpha val="10000"/>
                      </a:schemeClr>
                    </a:solidFill>
                  </a:tcPr>
                </a:tc>
                <a:tc>
                  <a:txBody>
                    <a:bodyPr/>
                    <a:lstStyle/>
                    <a:p>
                      <a:pPr marL="0" marR="0" lvl="0" indent="0" algn="ctr">
                        <a:lnSpc>
                          <a:spcPct val="100000"/>
                        </a:lnSpc>
                        <a:spcBef>
                          <a:spcPts val="0"/>
                        </a:spcBef>
                        <a:spcAft>
                          <a:spcPts val="0"/>
                        </a:spcAft>
                        <a:buNone/>
                      </a:pPr>
                      <a:r>
                        <a:rPr lang="ja-JP" sz="900" b="0" i="0" u="none" strike="noStrike" noProof="0" dirty="0">
                          <a:solidFill>
                            <a:schemeClr val="tx1">
                              <a:lumMod val="95000"/>
                              <a:lumOff val="5000"/>
                            </a:schemeClr>
                          </a:solidFill>
                          <a:latin typeface="+mn-ea"/>
                          <a:ea typeface="+mn-ea"/>
                        </a:rPr>
                        <a:t>★広告主商材★をどのくらい知っていますか？</a:t>
                      </a:r>
                      <a:br>
                        <a:rPr lang="ja-JP" altLang="en-US" sz="900" b="0" i="0" u="none" strike="noStrike" noProof="0" dirty="0">
                          <a:solidFill>
                            <a:schemeClr val="tx1">
                              <a:lumMod val="95000"/>
                              <a:lumOff val="5000"/>
                            </a:schemeClr>
                          </a:solidFill>
                          <a:latin typeface="+mn-ea"/>
                          <a:ea typeface="+mn-ea"/>
                        </a:rPr>
                      </a:br>
                      <a:r>
                        <a:rPr lang="ja-JP" sz="900" b="0" i="0" u="none" strike="noStrike" noProof="0" dirty="0">
                          <a:solidFill>
                            <a:schemeClr val="tx1">
                              <a:lumMod val="95000"/>
                              <a:lumOff val="5000"/>
                            </a:schemeClr>
                          </a:solidFill>
                          <a:latin typeface="+mn-ea"/>
                          <a:ea typeface="+mn-ea"/>
                        </a:rPr>
                        <a:t>知っている方は、使ったことがありますか？</a:t>
                      </a:r>
                    </a:p>
                    <a:p>
                      <a:pPr marL="0" marR="0" lvl="0" indent="0" algn="ctr">
                        <a:lnSpc>
                          <a:spcPct val="100000"/>
                        </a:lnSpc>
                        <a:spcBef>
                          <a:spcPts val="0"/>
                        </a:spcBef>
                        <a:spcAft>
                          <a:spcPts val="0"/>
                        </a:spcAft>
                        <a:buNone/>
                      </a:pPr>
                      <a:r>
                        <a:rPr lang="ja-JP" altLang="en-US" sz="900" b="0" i="0" u="none" strike="noStrike" noProof="0" dirty="0">
                          <a:solidFill>
                            <a:schemeClr val="tx1">
                              <a:lumMod val="95000"/>
                              <a:lumOff val="5000"/>
                            </a:schemeClr>
                          </a:solidFill>
                          <a:latin typeface="+mn-ea"/>
                          <a:ea typeface="+mn-ea"/>
                        </a:rPr>
                        <a:t>（「使った」には商材に応じた文言を選択）</a:t>
                      </a:r>
                      <a:endParaRPr lang="ja-JP" sz="900" b="0" i="0" u="none" strike="noStrike" noProof="0" dirty="0">
                        <a:solidFill>
                          <a:schemeClr val="tx1">
                            <a:lumMod val="95000"/>
                            <a:lumOff val="5000"/>
                          </a:schemeClr>
                        </a:solidFill>
                        <a:latin typeface="+mn-ea"/>
                        <a:ea typeface="+mn-ea"/>
                      </a:endParaRPr>
                    </a:p>
                  </a:txBody>
                  <a:tcPr marL="88751" marR="88751" anchor="ctr">
                    <a:solidFill>
                      <a:schemeClr val="accent1">
                        <a:alpha val="10000"/>
                      </a:schemeClr>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kumimoji="1" lang="en-US" altLang="ja-JP" sz="900" b="0" dirty="0">
                          <a:solidFill>
                            <a:schemeClr val="tx1">
                              <a:lumMod val="95000"/>
                              <a:lumOff val="5000"/>
                            </a:schemeClr>
                          </a:solidFill>
                          <a:latin typeface="+mn-ea"/>
                          <a:ea typeface="+mn-ea"/>
                          <a:cs typeface="メイリオ" panose="020B0604030504040204" pitchFamily="50" charset="-128"/>
                        </a:rPr>
                        <a:t>5</a:t>
                      </a:r>
                      <a:endParaRPr kumimoji="1" lang="ja-JP" altLang="en-US" sz="900" b="0" dirty="0">
                        <a:solidFill>
                          <a:schemeClr val="tx1">
                            <a:lumMod val="95000"/>
                            <a:lumOff val="5000"/>
                          </a:schemeClr>
                        </a:solidFill>
                        <a:latin typeface="+mn-ea"/>
                        <a:ea typeface="+mn-ea"/>
                        <a:cs typeface="メイリオ" panose="020B0604030504040204" pitchFamily="50" charset="-128"/>
                      </a:endParaRPr>
                    </a:p>
                  </a:txBody>
                  <a:tcPr marL="88751" marR="88751" anchor="ctr">
                    <a:solidFill>
                      <a:schemeClr val="accent1">
                        <a:alpha val="10000"/>
                      </a:schemeClr>
                    </a:solidFill>
                  </a:tcPr>
                </a:tc>
                <a:tc>
                  <a:txBody>
                    <a:bodyPr/>
                    <a:lstStyle/>
                    <a:p>
                      <a:pPr marL="0" marR="0" indent="0" algn="ctr" rtl="0" eaLnBrk="1" fontAlgn="auto" latinLnBrk="1" hangingPunct="1">
                        <a:lnSpc>
                          <a:spcPct val="100000"/>
                        </a:lnSpc>
                        <a:spcBef>
                          <a:spcPts val="0"/>
                        </a:spcBef>
                        <a:spcAft>
                          <a:spcPts val="0"/>
                        </a:spcAft>
                        <a:buClrTx/>
                        <a:buSzTx/>
                        <a:buFontTx/>
                        <a:buNone/>
                      </a:pPr>
                      <a:r>
                        <a:rPr kumimoji="1" lang="ja-JP" altLang="en-US" sz="900" b="0" dirty="0">
                          <a:solidFill>
                            <a:schemeClr val="tx1">
                              <a:lumMod val="95000"/>
                              <a:lumOff val="5000"/>
                            </a:schemeClr>
                          </a:solidFill>
                          <a:latin typeface="+mn-ea"/>
                          <a:ea typeface="+mn-ea"/>
                          <a:cs typeface="メイリオ" panose="020B0604030504040204" pitchFamily="50" charset="-128"/>
                        </a:rPr>
                        <a:t>使っ</a:t>
                      </a:r>
                      <a:r>
                        <a:rPr lang="ja-JP" altLang="en-US" sz="900" b="0" dirty="0">
                          <a:solidFill>
                            <a:schemeClr val="tx1">
                              <a:lumMod val="95000"/>
                              <a:lumOff val="5000"/>
                            </a:schemeClr>
                          </a:solidFill>
                          <a:latin typeface="+mn-ea"/>
                          <a:ea typeface="+mn-ea"/>
                          <a:cs typeface="メイリオ" panose="020B0604030504040204" pitchFamily="50" charset="-128"/>
                        </a:rPr>
                        <a:t>ている</a:t>
                      </a:r>
                      <a:r>
                        <a:rPr kumimoji="1" lang="en-US" altLang="ja-JP" sz="900" b="0" dirty="0">
                          <a:solidFill>
                            <a:schemeClr val="tx1">
                              <a:lumMod val="95000"/>
                              <a:lumOff val="5000"/>
                            </a:schemeClr>
                          </a:solidFill>
                          <a:latin typeface="+mn-ea"/>
                          <a:ea typeface="+mn-ea"/>
                          <a:cs typeface="メイリオ" panose="020B0604030504040204" pitchFamily="50" charset="-128"/>
                        </a:rPr>
                        <a:t>/</a:t>
                      </a:r>
                      <a:r>
                        <a:rPr kumimoji="1" lang="ja-JP" altLang="en-US" sz="900" b="0" dirty="0">
                          <a:solidFill>
                            <a:schemeClr val="tx1">
                              <a:lumMod val="95000"/>
                              <a:lumOff val="5000"/>
                            </a:schemeClr>
                          </a:solidFill>
                          <a:latin typeface="+mn-ea"/>
                          <a:ea typeface="+mn-ea"/>
                          <a:cs typeface="メイリオ" panose="020B0604030504040204" pitchFamily="50" charset="-128"/>
                        </a:rPr>
                        <a:t>使ったことはないが、よく知っている</a:t>
                      </a:r>
                      <a:r>
                        <a:rPr kumimoji="1" lang="en-US" altLang="ja-JP" sz="900" b="0" dirty="0">
                          <a:solidFill>
                            <a:schemeClr val="tx1">
                              <a:lumMod val="95000"/>
                              <a:lumOff val="5000"/>
                            </a:schemeClr>
                          </a:solidFill>
                          <a:latin typeface="+mn-ea"/>
                          <a:ea typeface="+mn-ea"/>
                          <a:cs typeface="メイリオ" panose="020B0604030504040204" pitchFamily="50" charset="-128"/>
                        </a:rPr>
                        <a:t>/</a:t>
                      </a:r>
                      <a:r>
                        <a:rPr kumimoji="1" lang="ja-JP" altLang="en-US" sz="900" b="0" dirty="0">
                          <a:solidFill>
                            <a:schemeClr val="tx1">
                              <a:lumMod val="95000"/>
                              <a:lumOff val="5000"/>
                            </a:schemeClr>
                          </a:solidFill>
                          <a:latin typeface="+mn-ea"/>
                          <a:ea typeface="+mn-ea"/>
                          <a:cs typeface="メイリオ" panose="020B0604030504040204" pitchFamily="50" charset="-128"/>
                        </a:rPr>
                        <a:t>使ったことはないが、ある程度知っている</a:t>
                      </a:r>
                      <a:r>
                        <a:rPr kumimoji="1" lang="en-US" altLang="ja-JP" sz="900" b="0" dirty="0">
                          <a:solidFill>
                            <a:schemeClr val="tx1">
                              <a:lumMod val="95000"/>
                              <a:lumOff val="5000"/>
                            </a:schemeClr>
                          </a:solidFill>
                          <a:latin typeface="+mn-ea"/>
                          <a:ea typeface="+mn-ea"/>
                          <a:cs typeface="メイリオ" panose="020B0604030504040204" pitchFamily="50" charset="-128"/>
                        </a:rPr>
                        <a:t>/</a:t>
                      </a:r>
                      <a:r>
                        <a:rPr kumimoji="1" lang="ja-JP" altLang="en-US" sz="900" b="0" dirty="0">
                          <a:solidFill>
                            <a:schemeClr val="tx1">
                              <a:lumMod val="95000"/>
                              <a:lumOff val="5000"/>
                            </a:schemeClr>
                          </a:solidFill>
                          <a:latin typeface="+mn-ea"/>
                          <a:ea typeface="+mn-ea"/>
                          <a:cs typeface="メイリオ" panose="020B0604030504040204" pitchFamily="50" charset="-128"/>
                        </a:rPr>
                        <a:t>名前を聞いたことがある程度</a:t>
                      </a:r>
                      <a:r>
                        <a:rPr kumimoji="1" lang="en-US" altLang="ja-JP" sz="900" b="0" dirty="0">
                          <a:solidFill>
                            <a:schemeClr val="tx1">
                              <a:lumMod val="95000"/>
                              <a:lumOff val="5000"/>
                            </a:schemeClr>
                          </a:solidFill>
                          <a:latin typeface="+mn-ea"/>
                          <a:ea typeface="+mn-ea"/>
                          <a:cs typeface="メイリオ" panose="020B0604030504040204" pitchFamily="50" charset="-128"/>
                        </a:rPr>
                        <a:t>/</a:t>
                      </a:r>
                      <a:r>
                        <a:rPr kumimoji="1" lang="ja-JP" altLang="en-US" sz="900" b="0" dirty="0">
                          <a:solidFill>
                            <a:schemeClr val="tx1">
                              <a:lumMod val="95000"/>
                              <a:lumOff val="5000"/>
                            </a:schemeClr>
                          </a:solidFill>
                          <a:latin typeface="+mn-ea"/>
                          <a:ea typeface="+mn-ea"/>
                          <a:cs typeface="メイリオ" panose="020B0604030504040204" pitchFamily="50" charset="-128"/>
                        </a:rPr>
                        <a:t>まったく知らない</a:t>
                      </a:r>
                      <a:endParaRPr kumimoji="1" lang="en-US" altLang="ja-JP" sz="900" b="0" dirty="0">
                        <a:solidFill>
                          <a:schemeClr val="tx1">
                            <a:lumMod val="95000"/>
                            <a:lumOff val="5000"/>
                          </a:schemeClr>
                        </a:solidFill>
                        <a:latin typeface="+mn-ea"/>
                        <a:ea typeface="+mn-ea"/>
                        <a:cs typeface="メイリオ" panose="020B0604030504040204" pitchFamily="50" charset="-128"/>
                      </a:endParaRPr>
                    </a:p>
                  </a:txBody>
                  <a:tcPr marL="88751" marR="88751" anchor="ctr">
                    <a:solidFill>
                      <a:schemeClr val="accent1">
                        <a:alpha val="10000"/>
                      </a:schemeClr>
                    </a:solidFill>
                  </a:tcPr>
                </a:tc>
                <a:extLst>
                  <a:ext uri="{0D108BD9-81ED-4DB2-BD59-A6C34878D82A}">
                    <a16:rowId xmlns:a16="http://schemas.microsoft.com/office/drawing/2014/main" val="1827038653"/>
                  </a:ext>
                </a:extLst>
              </a:tr>
              <a:tr h="544750">
                <a:tc vMerge="1">
                  <a:txBody>
                    <a:bodyPr/>
                    <a:lstStyle/>
                    <a:p>
                      <a:pPr algn="ctr"/>
                      <a:r>
                        <a:rPr kumimoji="1" lang="ja-JP" altLang="en-US"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メディア利用状況</a:t>
                      </a:r>
                      <a:endParaRPr kumimoji="1" lang="en-US" altLang="ja-JP" sz="105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solidFill>
                      <a:srgbClr val="07B53B"/>
                    </a:solidFill>
                  </a:tcPr>
                </a:tc>
                <a:tc>
                  <a:txBody>
                    <a:bodyPr/>
                    <a:lstStyle/>
                    <a:p>
                      <a:pPr algn="ctr"/>
                      <a:r>
                        <a:rPr kumimoji="1" lang="ja-JP" altLang="en-US" sz="1050" b="1" dirty="0">
                          <a:solidFill>
                            <a:schemeClr val="bg1"/>
                          </a:solidFill>
                          <a:latin typeface="Meiryo"/>
                          <a:ea typeface="Meiryo"/>
                          <a:cs typeface="メイリオ" panose="020B0604030504040204" pitchFamily="50" charset="-128"/>
                        </a:rPr>
                        <a:t>ブランド利用意向</a:t>
                      </a:r>
                    </a:p>
                  </a:txBody>
                  <a:tcPr marL="88751" marR="88751" anchor="ctr">
                    <a:solidFill>
                      <a:schemeClr val="accent1"/>
                    </a:solidFill>
                  </a:tcPr>
                </a:tc>
                <a:tc rowSpan="2">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いずれか</a:t>
                      </a:r>
                      <a:endParaRPr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endParaRPr>
                    </a:p>
                    <a:p>
                      <a:pPr marL="0" marR="0" lvl="0" indent="0" algn="ctr">
                        <a:lnSpc>
                          <a:spcPct val="100000"/>
                        </a:lnSpc>
                        <a:spcBef>
                          <a:spcPts val="0"/>
                        </a:spcBef>
                        <a:spcAft>
                          <a:spcPts val="0"/>
                        </a:spcAft>
                        <a:buClrTx/>
                        <a:buSzTx/>
                        <a:buFontTx/>
                        <a:buNone/>
                      </a:pP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選択</a:t>
                      </a:r>
                    </a:p>
                    <a:p>
                      <a:pPr marL="0" marR="0" lvl="0" indent="0" algn="ctr">
                        <a:lnSpc>
                          <a:spcPct val="100000"/>
                        </a:lnSpc>
                        <a:spcBef>
                          <a:spcPts val="0"/>
                        </a:spcBef>
                        <a:spcAft>
                          <a:spcPts val="0"/>
                        </a:spcAft>
                        <a:buClrTx/>
                        <a:buSzTx/>
                        <a:buFontTx/>
                        <a:buNone/>
                      </a:pP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r>
                        <a:rPr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SA</a:t>
                      </a:r>
                      <a:endParaRPr lang="ja-JP" altLang="en-US" sz="900" b="0" dirty="0">
                        <a:solidFill>
                          <a:schemeClr val="tx1">
                            <a:lumMod val="95000"/>
                            <a:lumOff val="5000"/>
                          </a:schemeClr>
                        </a:solidFill>
                        <a:latin typeface="+mn-ea"/>
                        <a:ea typeface="+mn-ea"/>
                      </a:endParaRPr>
                    </a:p>
                  </a:txBody>
                  <a:tcPr marL="88751" marR="88751" anchor="ctr">
                    <a:solidFill>
                      <a:schemeClr val="accent1">
                        <a:alpha val="10000"/>
                      </a:schemeClr>
                    </a:solidFill>
                  </a:tcPr>
                </a:tc>
                <a:tc>
                  <a:txBody>
                    <a:bodyPr/>
                    <a:lstStyle/>
                    <a:p>
                      <a:pPr marL="0" marR="0" lvl="0" indent="0" algn="ctr" defTabSz="914400">
                        <a:lnSpc>
                          <a:spcPct val="100000"/>
                        </a:lnSpc>
                        <a:spcBef>
                          <a:spcPts val="0"/>
                        </a:spcBef>
                        <a:spcAft>
                          <a:spcPts val="0"/>
                        </a:spcAft>
                        <a:buNone/>
                        <a:tabLst/>
                        <a:defRPr/>
                      </a:pPr>
                      <a:r>
                        <a:rPr kumimoji="1" lang="ja-JP" altLang="en-US" sz="900" b="0" i="0" u="none" strike="noStrike" noProof="0" dirty="0">
                          <a:solidFill>
                            <a:schemeClr val="tx1">
                              <a:lumMod val="95000"/>
                              <a:lumOff val="5000"/>
                            </a:schemeClr>
                          </a:solidFill>
                          <a:latin typeface="+mn-ea"/>
                          <a:ea typeface="+mn-ea"/>
                        </a:rPr>
                        <a:t>今後、</a:t>
                      </a:r>
                      <a:r>
                        <a:rPr lang="en-US" altLang="ja-JP" sz="900" b="0" i="0" u="none" strike="noStrike" noProof="0" dirty="0">
                          <a:solidFill>
                            <a:schemeClr val="tx1">
                              <a:lumMod val="95000"/>
                              <a:lumOff val="5000"/>
                            </a:schemeClr>
                          </a:solidFill>
                          <a:latin typeface="+mn-ea"/>
                          <a:ea typeface="+mn-ea"/>
                        </a:rPr>
                        <a:t>★</a:t>
                      </a:r>
                      <a:r>
                        <a:rPr lang="ja-JP" altLang="en-US" sz="900" b="0" i="0" u="none" strike="noStrike" noProof="0" dirty="0">
                          <a:solidFill>
                            <a:schemeClr val="tx1">
                              <a:lumMod val="95000"/>
                              <a:lumOff val="5000"/>
                            </a:schemeClr>
                          </a:solidFill>
                          <a:latin typeface="+mn-ea"/>
                          <a:ea typeface="+mn-ea"/>
                        </a:rPr>
                        <a:t>広告主商材</a:t>
                      </a:r>
                      <a:r>
                        <a:rPr lang="en-US" altLang="ja-JP" sz="900" b="0" i="0" u="none" strike="noStrike" noProof="0" dirty="0">
                          <a:solidFill>
                            <a:schemeClr val="tx1">
                              <a:lumMod val="95000"/>
                              <a:lumOff val="5000"/>
                            </a:schemeClr>
                          </a:solidFill>
                          <a:latin typeface="+mn-ea"/>
                          <a:ea typeface="+mn-ea"/>
                        </a:rPr>
                        <a:t>★</a:t>
                      </a:r>
                      <a:r>
                        <a:rPr lang="ja-JP" altLang="en-US" sz="900" b="0" i="0" u="none" strike="noStrike" noProof="0" dirty="0">
                          <a:solidFill>
                            <a:schemeClr val="tx1">
                              <a:lumMod val="95000"/>
                              <a:lumOff val="5000"/>
                            </a:schemeClr>
                          </a:solidFill>
                          <a:latin typeface="+mn-ea"/>
                          <a:ea typeface="+mn-ea"/>
                        </a:rPr>
                        <a:t>を</a:t>
                      </a:r>
                      <a:endParaRPr lang="en-US" altLang="ja-JP" sz="900" b="0" i="0" u="none" strike="noStrike" noProof="0" dirty="0">
                        <a:solidFill>
                          <a:schemeClr val="tx1">
                            <a:lumMod val="95000"/>
                            <a:lumOff val="5000"/>
                          </a:schemeClr>
                        </a:solidFill>
                        <a:latin typeface="+mn-ea"/>
                        <a:ea typeface="+mn-ea"/>
                      </a:endParaRPr>
                    </a:p>
                    <a:p>
                      <a:pPr marL="0" marR="0" lvl="0" indent="0" algn="ctr" defTabSz="914400">
                        <a:lnSpc>
                          <a:spcPct val="100000"/>
                        </a:lnSpc>
                        <a:spcBef>
                          <a:spcPts val="0"/>
                        </a:spcBef>
                        <a:spcAft>
                          <a:spcPts val="0"/>
                        </a:spcAft>
                        <a:buNone/>
                        <a:tabLst/>
                        <a:defRPr/>
                      </a:pPr>
                      <a:r>
                        <a:rPr lang="ja-JP" altLang="en-US" sz="900" b="0" i="0" u="none" strike="noStrike" noProof="0" dirty="0">
                          <a:solidFill>
                            <a:schemeClr val="tx1">
                              <a:lumMod val="95000"/>
                              <a:lumOff val="5000"/>
                            </a:schemeClr>
                          </a:solidFill>
                          <a:latin typeface="+mn-ea"/>
                          <a:ea typeface="+mn-ea"/>
                        </a:rPr>
                        <a:t>どのくらい使いたいと思いますか？</a:t>
                      </a:r>
                      <a:endParaRPr kumimoji="1" lang="ja-JP" dirty="0">
                        <a:solidFill>
                          <a:schemeClr val="tx1">
                            <a:lumMod val="95000"/>
                            <a:lumOff val="5000"/>
                          </a:schemeClr>
                        </a:solidFill>
                        <a:latin typeface="+mn-ea"/>
                        <a:ea typeface="+mn-ea"/>
                      </a:endParaRPr>
                    </a:p>
                  </a:txBody>
                  <a:tcPr marL="88751" marR="88751" anchor="ctr">
                    <a:solidFill>
                      <a:schemeClr val="accent1">
                        <a:alpha val="10000"/>
                      </a:schemeClr>
                    </a:solidFill>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5</a:t>
                      </a:r>
                      <a:endPar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endParaRPr>
                    </a:p>
                  </a:txBody>
                  <a:tcPr marL="88751" marR="88751" anchor="ctr">
                    <a:solidFill>
                      <a:schemeClr val="accent1">
                        <a:alpha val="10000"/>
                      </a:schemeClr>
                    </a:solidFill>
                  </a:tcPr>
                </a:tc>
                <a:tc>
                  <a:txBody>
                    <a:bodyPr/>
                    <a:lstStyle/>
                    <a:p>
                      <a:pPr marL="0" marR="0" lvl="0" indent="0" algn="ctr" rtl="0" eaLnBrk="1" fontAlgn="auto" latinLnBrk="1" hangingPunct="1">
                        <a:lnSpc>
                          <a:spcPct val="100000"/>
                        </a:lnSpc>
                        <a:spcBef>
                          <a:spcPts val="0"/>
                        </a:spcBef>
                        <a:spcAft>
                          <a:spcPts val="0"/>
                        </a:spcAft>
                        <a:buClrTx/>
                        <a:buSzTx/>
                        <a:buFontTx/>
                        <a:buNone/>
                      </a:pP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とても使い</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たい</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やや</a:t>
                      </a: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使いたい</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br>
                        <a:rPr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b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どちらともいえない</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br>
                        <a:rPr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b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あまり</a:t>
                      </a: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使いたくない</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まったく</a:t>
                      </a: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使いたくない</a:t>
                      </a:r>
                      <a:endPar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endParaRPr>
                    </a:p>
                  </a:txBody>
                  <a:tcPr marL="88751" marR="88751" anchor="ctr">
                    <a:solidFill>
                      <a:schemeClr val="accent1">
                        <a:alpha val="10000"/>
                      </a:schemeClr>
                    </a:solidFill>
                  </a:tcPr>
                </a:tc>
                <a:extLst>
                  <a:ext uri="{0D108BD9-81ED-4DB2-BD59-A6C34878D82A}">
                    <a16:rowId xmlns:a16="http://schemas.microsoft.com/office/drawing/2014/main" val="742819188"/>
                  </a:ext>
                </a:extLst>
              </a:tr>
              <a:tr h="544750">
                <a:tc vMerge="1">
                  <a:txBody>
                    <a:bodyPr/>
                    <a:lstStyle/>
                    <a:p>
                      <a:pPr algn="ctr"/>
                      <a:endParaRPr kumimoji="1" lang="en-US" altLang="ja-JP" sz="800" b="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solidFill>
                      <a:srgbClr val="B2F3D9"/>
                    </a:solidFill>
                  </a:tcPr>
                </a:tc>
                <a:tc>
                  <a:txBody>
                    <a:bodyPr/>
                    <a:lstStyle/>
                    <a:p>
                      <a:pPr algn="ctr"/>
                      <a:r>
                        <a:rPr kumimoji="1" lang="ja-JP" altLang="en-US" sz="1050" b="1" dirty="0">
                          <a:solidFill>
                            <a:schemeClr val="bg1"/>
                          </a:solidFill>
                          <a:latin typeface="Meiryo"/>
                          <a:ea typeface="Meiryo"/>
                          <a:cs typeface="メイリオ" panose="020B0604030504040204" pitchFamily="50" charset="-128"/>
                        </a:rPr>
                        <a:t>ブランド推奨意向</a:t>
                      </a:r>
                    </a:p>
                  </a:txBody>
                  <a:tcPr marL="88751" marR="88751" anchor="ctr">
                    <a:solidFill>
                      <a:schemeClr val="accent1"/>
                    </a:solidFill>
                  </a:tcPr>
                </a:tc>
                <a:tc vMerge="1">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endParaRPr kumimoji="1" lang="en-US" altLang="ja-JP" sz="900" b="0" i="0" u="none" strike="noStrike" kern="1200" cap="none" spc="0" normalizeH="0" baseline="0" noProof="0" dirty="0">
                        <a:ln>
                          <a:noFill/>
                        </a:ln>
                        <a:solidFill>
                          <a:schemeClr val="tx1"/>
                        </a:solidFill>
                        <a:effectLst/>
                        <a:uLnTx/>
                        <a:uFillTx/>
                        <a:latin typeface="Meiryo"/>
                        <a:ea typeface="Meiryo"/>
                        <a:cs typeface="メイリオ" panose="020B0604030504040204" pitchFamily="50" charset="-128"/>
                      </a:endParaRPr>
                    </a:p>
                  </a:txBody>
                  <a:tcPr marL="88751" marR="88751" anchor="ctr">
                    <a:solidFill>
                      <a:schemeClr val="bg1">
                        <a:lumMod val="95000"/>
                        <a:alpha val="31000"/>
                      </a:schemeClr>
                    </a:solidFill>
                  </a:tcPr>
                </a:tc>
                <a:tc>
                  <a:txBody>
                    <a:bodyPr/>
                    <a:lstStyle/>
                    <a:p>
                      <a:pPr marL="0" marR="0" lvl="0" indent="0" algn="ctr">
                        <a:lnSpc>
                          <a:spcPct val="100000"/>
                        </a:lnSpc>
                        <a:spcBef>
                          <a:spcPts val="0"/>
                        </a:spcBef>
                        <a:spcAft>
                          <a:spcPts val="0"/>
                        </a:spcAft>
                        <a:buNone/>
                      </a:pPr>
                      <a:r>
                        <a:rPr kumimoji="1" lang="ja-JP" sz="900" b="0" i="0" u="none" strike="noStrike" kern="1200" cap="none" spc="0" normalizeH="0" baseline="0" noProof="0" dirty="0">
                          <a:ln>
                            <a:noFill/>
                          </a:ln>
                          <a:solidFill>
                            <a:schemeClr val="tx1">
                              <a:lumMod val="95000"/>
                              <a:lumOff val="5000"/>
                            </a:schemeClr>
                          </a:solidFill>
                          <a:effectLst/>
                          <a:uLnTx/>
                          <a:uFillTx/>
                          <a:latin typeface="+mn-ea"/>
                          <a:ea typeface="+mn-ea"/>
                        </a:rPr>
                        <a:t>家族や友だち</a:t>
                      </a:r>
                      <a:r>
                        <a:rPr lang="ja-JP" sz="900" b="0" i="0" u="none" strike="noStrike" kern="1200" cap="none" spc="0" normalizeH="0" baseline="0" noProof="0" dirty="0">
                          <a:ln>
                            <a:noFill/>
                          </a:ln>
                          <a:solidFill>
                            <a:schemeClr val="tx1">
                              <a:lumMod val="95000"/>
                              <a:lumOff val="5000"/>
                            </a:schemeClr>
                          </a:solidFill>
                          <a:effectLst/>
                          <a:uLnTx/>
                          <a:uFillTx/>
                          <a:latin typeface="+mn-ea"/>
                          <a:ea typeface="+mn-ea"/>
                        </a:rPr>
                        <a:t>・知り合いに、★広告主商材★</a:t>
                      </a:r>
                      <a:r>
                        <a:rPr kumimoji="1" lang="ja-JP" sz="900" b="0" i="0" u="none" strike="noStrike" kern="1200" cap="none" spc="0" normalizeH="0" baseline="0" noProof="0" dirty="0">
                          <a:ln>
                            <a:noFill/>
                          </a:ln>
                          <a:solidFill>
                            <a:schemeClr val="tx1">
                              <a:lumMod val="95000"/>
                              <a:lumOff val="5000"/>
                            </a:schemeClr>
                          </a:solidFill>
                          <a:effectLst/>
                          <a:uLnTx/>
                          <a:uFillTx/>
                          <a:latin typeface="+mn-ea"/>
                          <a:ea typeface="+mn-ea"/>
                        </a:rPr>
                        <a:t>を</a:t>
                      </a:r>
                      <a:endParaRPr lang="ja-JP" altLang="en-US" dirty="0">
                        <a:solidFill>
                          <a:schemeClr val="tx1">
                            <a:lumMod val="95000"/>
                            <a:lumOff val="5000"/>
                          </a:schemeClr>
                        </a:solidFill>
                        <a:latin typeface="+mn-ea"/>
                        <a:ea typeface="+mn-ea"/>
                      </a:endParaRPr>
                    </a:p>
                    <a:p>
                      <a:pPr marL="0" marR="0" lvl="0" indent="0" algn="ctr">
                        <a:lnSpc>
                          <a:spcPct val="100000"/>
                        </a:lnSpc>
                        <a:spcBef>
                          <a:spcPts val="0"/>
                        </a:spcBef>
                        <a:spcAft>
                          <a:spcPts val="0"/>
                        </a:spcAft>
                        <a:buNone/>
                      </a:pPr>
                      <a:r>
                        <a:rPr kumimoji="1" lang="ja-JP" sz="900" b="0" i="0" u="none" strike="noStrike" kern="1200" cap="none" spc="0" normalizeH="0" baseline="0" noProof="0" dirty="0">
                          <a:ln>
                            <a:noFill/>
                          </a:ln>
                          <a:solidFill>
                            <a:schemeClr val="tx1">
                              <a:lumMod val="95000"/>
                              <a:lumOff val="5000"/>
                            </a:schemeClr>
                          </a:solidFill>
                          <a:effectLst/>
                          <a:uLnTx/>
                          <a:uFillTx/>
                          <a:latin typeface="+mn-ea"/>
                          <a:ea typeface="+mn-ea"/>
                        </a:rPr>
                        <a:t>どの</a:t>
                      </a:r>
                      <a:r>
                        <a:rPr lang="ja-JP" sz="900" b="0" i="0" u="none" strike="noStrike" kern="1200" cap="none" spc="0" normalizeH="0" baseline="0" noProof="0" dirty="0">
                          <a:ln>
                            <a:noFill/>
                          </a:ln>
                          <a:solidFill>
                            <a:schemeClr val="tx1">
                              <a:lumMod val="95000"/>
                              <a:lumOff val="5000"/>
                            </a:schemeClr>
                          </a:solidFill>
                          <a:effectLst/>
                          <a:uLnTx/>
                          <a:uFillTx/>
                          <a:latin typeface="+mn-ea"/>
                          <a:ea typeface="+mn-ea"/>
                        </a:rPr>
                        <a:t>くらい</a:t>
                      </a:r>
                      <a:r>
                        <a:rPr kumimoji="1" lang="ja-JP" sz="900" b="0" i="0" u="none" strike="noStrike" kern="1200" cap="none" spc="0" normalizeH="0" baseline="0" noProof="0" dirty="0">
                          <a:ln>
                            <a:noFill/>
                          </a:ln>
                          <a:solidFill>
                            <a:schemeClr val="tx1">
                              <a:lumMod val="95000"/>
                              <a:lumOff val="5000"/>
                            </a:schemeClr>
                          </a:solidFill>
                          <a:effectLst/>
                          <a:uLnTx/>
                          <a:uFillTx/>
                          <a:latin typeface="+mn-ea"/>
                          <a:ea typeface="+mn-ea"/>
                        </a:rPr>
                        <a:t>すすめたいと思いますか</a:t>
                      </a:r>
                      <a:r>
                        <a:rPr lang="ja-JP" sz="900" b="0" i="0" u="none" strike="noStrike" kern="1200" cap="none" spc="0" normalizeH="0" baseline="0" noProof="0" dirty="0">
                          <a:ln>
                            <a:noFill/>
                          </a:ln>
                          <a:solidFill>
                            <a:schemeClr val="tx1">
                              <a:lumMod val="95000"/>
                              <a:lumOff val="5000"/>
                            </a:schemeClr>
                          </a:solidFill>
                          <a:effectLst/>
                          <a:uLnTx/>
                          <a:uFillTx/>
                          <a:latin typeface="+mn-ea"/>
                          <a:ea typeface="+mn-ea"/>
                        </a:rPr>
                        <a:t>？</a:t>
                      </a:r>
                      <a:endParaRPr kumimoji="1" lang="ja-JP" dirty="0">
                        <a:solidFill>
                          <a:schemeClr val="tx1">
                            <a:lumMod val="95000"/>
                            <a:lumOff val="5000"/>
                          </a:schemeClr>
                        </a:solidFill>
                        <a:latin typeface="+mn-ea"/>
                        <a:ea typeface="+mn-ea"/>
                      </a:endParaRPr>
                    </a:p>
                  </a:txBody>
                  <a:tcPr marL="88751" marR="88751" anchor="ctr">
                    <a:solidFill>
                      <a:schemeClr val="accent1">
                        <a:alpha val="10000"/>
                      </a:schemeClr>
                    </a:solidFill>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5</a:t>
                      </a:r>
                      <a:endParaRPr kumimoji="1" lang="ja-JP" altLang="en-US" sz="900" b="0" i="0" u="none" strike="noStrike" kern="1200" cap="none" spc="0" normalizeH="0" baseline="0" noProof="0">
                        <a:ln>
                          <a:noFill/>
                        </a:ln>
                        <a:solidFill>
                          <a:schemeClr val="tx1">
                            <a:lumMod val="95000"/>
                            <a:lumOff val="5000"/>
                          </a:schemeClr>
                        </a:solidFill>
                        <a:effectLst/>
                        <a:uLnTx/>
                        <a:uFillTx/>
                        <a:latin typeface="+mn-ea"/>
                        <a:ea typeface="+mn-ea"/>
                        <a:cs typeface="メイリオ" panose="020B0604030504040204" pitchFamily="50" charset="-128"/>
                      </a:endParaRPr>
                    </a:p>
                  </a:txBody>
                  <a:tcPr marL="88751" marR="88751" anchor="ctr">
                    <a:solidFill>
                      <a:schemeClr val="accent1">
                        <a:alpha val="10000"/>
                      </a:schemeClr>
                    </a:solidFill>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とてもすすめたい</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ややすすめたい</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endPar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endParaRPr>
                    </a:p>
                    <a:p>
                      <a:pPr marL="0" marR="0" lvl="0" indent="0" algn="ctr" rtl="0" eaLnBrk="1" fontAlgn="auto" latinLnBrk="1" hangingPunct="1">
                        <a:lnSpc>
                          <a:spcPct val="100000"/>
                        </a:lnSpc>
                        <a:spcBef>
                          <a:spcPts val="0"/>
                        </a:spcBef>
                        <a:spcAft>
                          <a:spcPts val="0"/>
                        </a:spcAft>
                        <a:buClrTx/>
                        <a:buSzTx/>
                        <a:buFontTx/>
                        <a:buNone/>
                      </a:pP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どちらともいえない</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br>
                        <a:rPr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b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あまりすすめた</a:t>
                      </a: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くない</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まったくすすめた</a:t>
                      </a:r>
                      <a:r>
                        <a:rPr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くない</a:t>
                      </a:r>
                      <a:endPar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endParaRPr>
                    </a:p>
                  </a:txBody>
                  <a:tcPr marL="88751" marR="88751" anchor="ctr">
                    <a:solidFill>
                      <a:schemeClr val="accent1">
                        <a:alpha val="10000"/>
                      </a:schemeClr>
                    </a:solidFill>
                  </a:tcPr>
                </a:tc>
                <a:extLst>
                  <a:ext uri="{0D108BD9-81ED-4DB2-BD59-A6C34878D82A}">
                    <a16:rowId xmlns:a16="http://schemas.microsoft.com/office/drawing/2014/main" val="916650875"/>
                  </a:ext>
                </a:extLst>
              </a:tr>
              <a:tr h="544750">
                <a:tc>
                  <a:txBody>
                    <a:bodyPr/>
                    <a:lstStyle/>
                    <a:p>
                      <a:pPr algn="ctr"/>
                      <a:r>
                        <a:rPr kumimoji="1" lang="ja-JP" altLang="en-US" sz="1050" b="1" dirty="0">
                          <a:solidFill>
                            <a:schemeClr val="bg1"/>
                          </a:solidFill>
                          <a:latin typeface="メイリオ" panose="020B0604030504040204" pitchFamily="50" charset="-128"/>
                          <a:ea typeface="+mn-ea"/>
                        </a:rPr>
                        <a:t>広告認知度</a:t>
                      </a:r>
                      <a:endParaRPr kumimoji="1" lang="en-US" altLang="ja-JP" sz="1050" b="1" dirty="0">
                        <a:solidFill>
                          <a:schemeClr val="bg1"/>
                        </a:solidFill>
                        <a:latin typeface="メイリオ" panose="020B0604030504040204" pitchFamily="50" charset="-128"/>
                        <a:ea typeface="メイリオ" panose="020B0604030504040204" pitchFamily="50" charset="-128"/>
                      </a:endParaRPr>
                    </a:p>
                  </a:txBody>
                  <a:tcPr marL="92354" marR="92354" anchor="ctr">
                    <a:solidFill>
                      <a:schemeClr val="accent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dirty="0">
                          <a:solidFill>
                            <a:schemeClr val="bg1"/>
                          </a:solidFill>
                          <a:latin typeface="メイリオ"/>
                          <a:ea typeface="メイリオ"/>
                          <a:cs typeface="メイリオ" panose="020B0604030504040204" pitchFamily="50" charset="-128"/>
                        </a:rPr>
                        <a:t>広告認知度</a:t>
                      </a:r>
                      <a:endParaRPr kumimoji="1" lang="en-US" altLang="ja-JP" sz="1050" b="1" dirty="0">
                        <a:solidFill>
                          <a:schemeClr val="bg1"/>
                        </a:solidFill>
                        <a:latin typeface="メイリオ"/>
                        <a:ea typeface="メイリオ"/>
                        <a:cs typeface="メイリオ" panose="020B0604030504040204" pitchFamily="50" charset="-128"/>
                      </a:endParaRPr>
                    </a:p>
                  </a:txBody>
                  <a:tcPr marL="88751" marR="88751" anchor="ctr">
                    <a:solidFill>
                      <a:schemeClr val="accent1"/>
                    </a:solidFill>
                  </a:tcPr>
                </a:tc>
                <a:tc>
                  <a:txBody>
                    <a:bodyPr/>
                    <a:lstStyle/>
                    <a:p>
                      <a:pPr marL="0" marR="0" indent="0" algn="ctr" defTabSz="914400" rtl="0" eaLnBrk="1" fontAlgn="auto" latinLnBrk="1" hangingPunct="1">
                        <a:lnSpc>
                          <a:spcPct val="100000"/>
                        </a:lnSpc>
                        <a:spcBef>
                          <a:spcPts val="0"/>
                        </a:spcBef>
                        <a:spcAft>
                          <a:spcPts val="0"/>
                        </a:spcAft>
                        <a:buClrTx/>
                        <a:buSzTx/>
                        <a:buFontTx/>
                        <a:buNone/>
                        <a:tabLst/>
                        <a:defRPr/>
                      </a:pPr>
                      <a:r>
                        <a:rPr lang="ja-JP" altLang="en-US" sz="900" b="0" dirty="0">
                          <a:solidFill>
                            <a:schemeClr val="tx1">
                              <a:lumMod val="95000"/>
                              <a:lumOff val="5000"/>
                            </a:schemeClr>
                          </a:solidFill>
                          <a:latin typeface="+mn-ea"/>
                          <a:ea typeface="+mn-ea"/>
                          <a:cs typeface="メイリオ" panose="020B0604030504040204" pitchFamily="50" charset="-128"/>
                        </a:rPr>
                        <a:t>SA</a:t>
                      </a:r>
                      <a:endParaRPr kumimoji="1" lang="en-US" altLang="ja-JP" sz="900" b="0" dirty="0">
                        <a:solidFill>
                          <a:schemeClr val="tx1">
                            <a:lumMod val="95000"/>
                            <a:lumOff val="5000"/>
                          </a:schemeClr>
                        </a:solidFill>
                        <a:latin typeface="+mn-ea"/>
                        <a:ea typeface="+mn-ea"/>
                        <a:cs typeface="メイリオ" panose="020B0604030504040204" pitchFamily="50" charset="-128"/>
                      </a:endParaRPr>
                    </a:p>
                  </a:txBody>
                  <a:tcPr anchor="ctr">
                    <a:solidFill>
                      <a:schemeClr val="accent1">
                        <a:alpha val="10000"/>
                      </a:schemeClr>
                    </a:solidFill>
                  </a:tcPr>
                </a:tc>
                <a:tc>
                  <a:txBody>
                    <a:bodyPr/>
                    <a:lstStyle/>
                    <a:p>
                      <a:pPr marL="0" marR="0" lvl="0" indent="0" algn="ctr" rtl="0" eaLnBrk="1" fontAlgn="auto" latinLnBrk="1" hangingPunct="1">
                        <a:lnSpc>
                          <a:spcPct val="100000"/>
                        </a:lnSpc>
                        <a:spcBef>
                          <a:spcPts val="0"/>
                        </a:spcBef>
                        <a:spcAft>
                          <a:spcPts val="0"/>
                        </a:spcAft>
                        <a:buClrTx/>
                        <a:buSzTx/>
                        <a:buFontTx/>
                        <a:buNone/>
                      </a:pP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◇月◇日 </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 </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～◇月◇日 </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 </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の間に、</a:t>
                      </a:r>
                      <a:endPar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endParaRPr>
                    </a:p>
                    <a:p>
                      <a:pPr marL="0" marR="0" lvl="0" indent="0" algn="ctr" rtl="0" eaLnBrk="1" fontAlgn="auto" latinLnBrk="1" hangingPunct="1">
                        <a:lnSpc>
                          <a:spcPct val="100000"/>
                        </a:lnSpc>
                        <a:spcBef>
                          <a:spcPts val="0"/>
                        </a:spcBef>
                        <a:spcAft>
                          <a:spcPts val="0"/>
                        </a:spcAft>
                        <a:buClrTx/>
                        <a:buSzTx/>
                        <a:buFontTx/>
                        <a:buNone/>
                      </a:pP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LINE</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のトークリスト画面の赤枠部分で、</a:t>
                      </a:r>
                      <a:endPar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endParaRPr>
                    </a:p>
                    <a:p>
                      <a:pPr marL="0" marR="0" lvl="0" indent="0" algn="ctr" rtl="0" eaLnBrk="1" fontAlgn="auto" latinLnBrk="1" hangingPunct="1">
                        <a:lnSpc>
                          <a:spcPct val="100000"/>
                        </a:lnSpc>
                        <a:spcBef>
                          <a:spcPts val="0"/>
                        </a:spcBef>
                        <a:spcAft>
                          <a:spcPts val="0"/>
                        </a:spcAft>
                        <a:buClrTx/>
                        <a:buSzTx/>
                        <a:buFontTx/>
                        <a:buNone/>
                      </a:pP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★広告主商材★の広告を見ましたか？</a:t>
                      </a:r>
                      <a:endPar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endParaRPr>
                    </a:p>
                  </a:txBody>
                  <a:tcPr anchor="ctr">
                    <a:solidFill>
                      <a:schemeClr val="accent1">
                        <a:alpha val="10000"/>
                      </a:schemeClr>
                    </a:solidFill>
                  </a:tcPr>
                </a:tc>
                <a:tc>
                  <a:txBody>
                    <a:bodyPr/>
                    <a:lstStyle/>
                    <a:p>
                      <a:pPr algn="ctr"/>
                      <a:r>
                        <a:rPr kumimoji="1" lang="en-US" altLang="ja-JP" sz="900" b="0" dirty="0">
                          <a:solidFill>
                            <a:schemeClr val="tx1">
                              <a:lumMod val="95000"/>
                              <a:lumOff val="5000"/>
                            </a:schemeClr>
                          </a:solidFill>
                          <a:latin typeface="+mn-ea"/>
                          <a:ea typeface="+mn-ea"/>
                          <a:cs typeface="メイリオ" panose="020B0604030504040204" pitchFamily="50" charset="-128"/>
                        </a:rPr>
                        <a:t>3</a:t>
                      </a:r>
                      <a:endParaRPr kumimoji="1" lang="ja-JP" altLang="en-US" sz="900" b="0" dirty="0">
                        <a:solidFill>
                          <a:schemeClr val="tx1">
                            <a:lumMod val="95000"/>
                            <a:lumOff val="5000"/>
                          </a:schemeClr>
                        </a:solidFill>
                        <a:latin typeface="+mn-ea"/>
                        <a:ea typeface="+mn-ea"/>
                        <a:cs typeface="メイリオ" panose="020B0604030504040204" pitchFamily="50" charset="-128"/>
                      </a:endParaRPr>
                    </a:p>
                  </a:txBody>
                  <a:tcPr anchor="ctr">
                    <a:solidFill>
                      <a:schemeClr val="accent1">
                        <a:alpha val="10000"/>
                      </a:schemeClr>
                    </a:solidFill>
                  </a:tcPr>
                </a:tc>
                <a:tc>
                  <a:txBody>
                    <a:bodyPr/>
                    <a:lstStyle/>
                    <a:p>
                      <a:pPr marL="0" marR="0" lvl="0" indent="0" algn="ctr" defTabSz="914400" rtl="0" eaLnBrk="1" fontAlgn="auto" latinLnBrk="1" hangingPunct="1">
                        <a:lnSpc>
                          <a:spcPct val="100000"/>
                        </a:lnSpc>
                        <a:spcBef>
                          <a:spcPts val="0"/>
                        </a:spcBef>
                        <a:spcAft>
                          <a:spcPts val="0"/>
                        </a:spcAft>
                        <a:buClrTx/>
                        <a:buSzTx/>
                        <a:buFontTx/>
                        <a:buNone/>
                        <a:tabLst/>
                        <a:defRPr/>
                      </a:pP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確かに見た</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見たような気がする</a:t>
                      </a:r>
                      <a:r>
                        <a:rPr kumimoji="1" lang="en-US" altLang="ja-JP"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a:t>
                      </a:r>
                      <a:r>
                        <a:rPr kumimoji="1" lang="ja-JP" altLang="en-US" sz="900" b="0" i="0" u="none" strike="noStrike" kern="1200" cap="none" spc="0" normalizeH="0" baseline="0" noProof="0" dirty="0">
                          <a:ln>
                            <a:noFill/>
                          </a:ln>
                          <a:solidFill>
                            <a:schemeClr val="tx1">
                              <a:lumMod val="95000"/>
                              <a:lumOff val="5000"/>
                            </a:schemeClr>
                          </a:solidFill>
                          <a:effectLst/>
                          <a:uLnTx/>
                          <a:uFillTx/>
                          <a:latin typeface="+mn-ea"/>
                          <a:ea typeface="+mn-ea"/>
                          <a:cs typeface="メイリオ" panose="020B0604030504040204" pitchFamily="50" charset="-128"/>
                        </a:rPr>
                        <a:t>見ていない</a:t>
                      </a:r>
                    </a:p>
                  </a:txBody>
                  <a:tcPr anchor="ctr">
                    <a:solidFill>
                      <a:schemeClr val="accent1">
                        <a:alpha val="10000"/>
                      </a:schemeClr>
                    </a:solidFill>
                  </a:tcPr>
                </a:tc>
                <a:extLst>
                  <a:ext uri="{0D108BD9-81ED-4DB2-BD59-A6C34878D82A}">
                    <a16:rowId xmlns:a16="http://schemas.microsoft.com/office/drawing/2014/main" val="1952144971"/>
                  </a:ext>
                </a:extLst>
              </a:tr>
            </a:tbl>
          </a:graphicData>
        </a:graphic>
      </p:graphicFrame>
      <p:sp>
        <p:nvSpPr>
          <p:cNvPr id="10" name="テキスト ボックス 43">
            <a:extLst>
              <a:ext uri="{FF2B5EF4-FFF2-40B4-BE49-F238E27FC236}">
                <a16:creationId xmlns:a16="http://schemas.microsoft.com/office/drawing/2014/main" id="{FF47C71F-136F-5167-D84F-049AECD660C2}"/>
              </a:ext>
            </a:extLst>
          </p:cNvPr>
          <p:cNvSpPr txBox="1">
            <a:spLocks noChangeArrowheads="1"/>
          </p:cNvSpPr>
          <p:nvPr/>
        </p:nvSpPr>
        <p:spPr bwMode="auto">
          <a:xfrm>
            <a:off x="586842" y="6159400"/>
            <a:ext cx="10670311" cy="230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b">
            <a:spAutoFit/>
          </a:bodyPr>
          <a:lstStyle>
            <a:lvl1pPr>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spcBef>
                <a:spcPct val="0"/>
              </a:spcBef>
              <a:buNone/>
            </a:pPr>
            <a:r>
              <a:rPr lang="en-US" altLang="ja-JP" sz="900" dirty="0">
                <a:solidFill>
                  <a:schemeClr val="tx1">
                    <a:lumMod val="95000"/>
                    <a:lumOff val="5000"/>
                  </a:schemeClr>
                </a:solidFill>
                <a:latin typeface="+mn-ea"/>
                <a:ea typeface="+mn-ea"/>
                <a:cs typeface="メイリオ" pitchFamily="50" charset="-128"/>
              </a:rPr>
              <a:t>※ </a:t>
            </a:r>
            <a:r>
              <a:rPr lang="ja-JP" altLang="en-US" sz="900" dirty="0">
                <a:solidFill>
                  <a:schemeClr val="tx1">
                    <a:lumMod val="95000"/>
                    <a:lumOff val="5000"/>
                  </a:schemeClr>
                </a:solidFill>
                <a:latin typeface="+mn-ea"/>
                <a:ea typeface="+mn-ea"/>
                <a:cs typeface="メイリオ" pitchFamily="50" charset="-128"/>
              </a:rPr>
              <a:t>アンケート内の文言は商材に応じて回答のしやすさを考慮し、適宜変更する場合があります。</a:t>
            </a:r>
          </a:p>
        </p:txBody>
      </p:sp>
      <p:sp>
        <p:nvSpPr>
          <p:cNvPr id="11" name="正方形/長方形 10">
            <a:extLst>
              <a:ext uri="{FF2B5EF4-FFF2-40B4-BE49-F238E27FC236}">
                <a16:creationId xmlns:a16="http://schemas.microsoft.com/office/drawing/2014/main" id="{1A262475-4664-9BA0-8999-AFCFBB8214DC}"/>
              </a:ext>
            </a:extLst>
          </p:cNvPr>
          <p:cNvSpPr/>
          <p:nvPr/>
        </p:nvSpPr>
        <p:spPr>
          <a:xfrm>
            <a:off x="3218074" y="2177542"/>
            <a:ext cx="8390007" cy="1048015"/>
          </a:xfrm>
          <a:prstGeom prst="rect">
            <a:avLst/>
          </a:prstGeom>
          <a:noFill/>
          <a:ln>
            <a:solidFill>
              <a:schemeClr val="tx2">
                <a:lumMod val="90000"/>
                <a:lumOff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 name="正方形/長方形 13">
            <a:extLst>
              <a:ext uri="{FF2B5EF4-FFF2-40B4-BE49-F238E27FC236}">
                <a16:creationId xmlns:a16="http://schemas.microsoft.com/office/drawing/2014/main" id="{2D5109F1-C2A0-1FBC-20E2-189259C7A8C8}"/>
              </a:ext>
            </a:extLst>
          </p:cNvPr>
          <p:cNvSpPr/>
          <p:nvPr/>
        </p:nvSpPr>
        <p:spPr>
          <a:xfrm>
            <a:off x="3215911" y="1623392"/>
            <a:ext cx="8390007" cy="500361"/>
          </a:xfrm>
          <a:prstGeom prst="rect">
            <a:avLst/>
          </a:prstGeom>
          <a:noFill/>
          <a:ln>
            <a:solidFill>
              <a:schemeClr val="tx2">
                <a:lumMod val="90000"/>
                <a:lumOff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a:extLst>
              <a:ext uri="{FF2B5EF4-FFF2-40B4-BE49-F238E27FC236}">
                <a16:creationId xmlns:a16="http://schemas.microsoft.com/office/drawing/2014/main" id="{7F587D3F-5EFF-17C4-60C9-753348C47AC5}"/>
              </a:ext>
            </a:extLst>
          </p:cNvPr>
          <p:cNvSpPr/>
          <p:nvPr/>
        </p:nvSpPr>
        <p:spPr>
          <a:xfrm>
            <a:off x="3215151" y="3279346"/>
            <a:ext cx="8390007" cy="500361"/>
          </a:xfrm>
          <a:prstGeom prst="rect">
            <a:avLst/>
          </a:prstGeom>
          <a:noFill/>
          <a:ln>
            <a:solidFill>
              <a:schemeClr val="tx2">
                <a:lumMod val="90000"/>
                <a:lumOff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314625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02DF1E-0FA3-B785-03E2-F8434FC8BAE6}"/>
            </a:ext>
          </a:extLst>
        </p:cNvPr>
        <p:cNvGrpSpPr/>
        <p:nvPr/>
      </p:nvGrpSpPr>
      <p:grpSpPr>
        <a:xfrm>
          <a:off x="0" y="0"/>
          <a:ext cx="0" cy="0"/>
          <a:chOff x="0" y="0"/>
          <a:chExt cx="0" cy="0"/>
        </a:xfrm>
      </p:grpSpPr>
      <p:sp>
        <p:nvSpPr>
          <p:cNvPr id="2" name="テキスト プレースホルダー 1">
            <a:extLst>
              <a:ext uri="{FF2B5EF4-FFF2-40B4-BE49-F238E27FC236}">
                <a16:creationId xmlns:a16="http://schemas.microsoft.com/office/drawing/2014/main" id="{0AB0D7AC-90E6-20E7-FED3-502DE3621C49}"/>
              </a:ext>
            </a:extLst>
          </p:cNvPr>
          <p:cNvSpPr>
            <a:spLocks noGrp="1"/>
          </p:cNvSpPr>
          <p:nvPr>
            <p:ph type="body" sz="quarter" idx="10"/>
          </p:nvPr>
        </p:nvSpPr>
        <p:spPr/>
        <p:txBody>
          <a:bodyPr/>
          <a:lstStyle/>
          <a:p>
            <a:r>
              <a:rPr lang="ja-JP" altLang="en-US" sz="2400" dirty="0">
                <a:latin typeface="+mn-ea"/>
              </a:rPr>
              <a:t>ブランドリフトサーベイ ご納品物イメージ</a:t>
            </a:r>
          </a:p>
        </p:txBody>
      </p:sp>
      <p:sp>
        <p:nvSpPr>
          <p:cNvPr id="5" name="テキスト プレースホルダー 6">
            <a:extLst>
              <a:ext uri="{FF2B5EF4-FFF2-40B4-BE49-F238E27FC236}">
                <a16:creationId xmlns:a16="http://schemas.microsoft.com/office/drawing/2014/main" id="{89C198F1-F006-D163-B83B-D1D4B0968911}"/>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p>
        </p:txBody>
      </p:sp>
      <p:pic>
        <p:nvPicPr>
          <p:cNvPr id="6" name="図プレースホルダー 8" descr="アイコン&#10;&#10;自動的に生成された説明">
            <a:extLst>
              <a:ext uri="{FF2B5EF4-FFF2-40B4-BE49-F238E27FC236}">
                <a16:creationId xmlns:a16="http://schemas.microsoft.com/office/drawing/2014/main" id="{A72E619A-2B68-2822-5B94-BA596909F6C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pic>
        <p:nvPicPr>
          <p:cNvPr id="9" name="図 8">
            <a:extLst>
              <a:ext uri="{FF2B5EF4-FFF2-40B4-BE49-F238E27FC236}">
                <a16:creationId xmlns:a16="http://schemas.microsoft.com/office/drawing/2014/main" id="{E5D4AFD2-7AE7-E9E5-7882-F42189FF9F7D}"/>
              </a:ext>
            </a:extLst>
          </p:cNvPr>
          <p:cNvPicPr>
            <a:picLocks noChangeAspect="1"/>
          </p:cNvPicPr>
          <p:nvPr/>
        </p:nvPicPr>
        <p:blipFill>
          <a:blip r:embed="rId3"/>
          <a:stretch>
            <a:fillRect/>
          </a:stretch>
        </p:blipFill>
        <p:spPr>
          <a:xfrm>
            <a:off x="7837643" y="4414494"/>
            <a:ext cx="3254689" cy="1828800"/>
          </a:xfrm>
          <a:prstGeom prst="rect">
            <a:avLst/>
          </a:prstGeom>
          <a:ln>
            <a:solidFill>
              <a:schemeClr val="bg1">
                <a:lumMod val="75000"/>
              </a:schemeClr>
            </a:solidFill>
          </a:ln>
        </p:spPr>
      </p:pic>
      <p:pic>
        <p:nvPicPr>
          <p:cNvPr id="10" name="図 9">
            <a:extLst>
              <a:ext uri="{FF2B5EF4-FFF2-40B4-BE49-F238E27FC236}">
                <a16:creationId xmlns:a16="http://schemas.microsoft.com/office/drawing/2014/main" id="{2F83696A-E78A-720B-633E-E1779639537D}"/>
              </a:ext>
            </a:extLst>
          </p:cNvPr>
          <p:cNvPicPr>
            <a:picLocks noChangeAspect="1"/>
          </p:cNvPicPr>
          <p:nvPr/>
        </p:nvPicPr>
        <p:blipFill>
          <a:blip r:embed="rId4"/>
          <a:stretch>
            <a:fillRect/>
          </a:stretch>
        </p:blipFill>
        <p:spPr>
          <a:xfrm>
            <a:off x="4293869" y="4412991"/>
            <a:ext cx="3253229" cy="1828800"/>
          </a:xfrm>
          <a:prstGeom prst="rect">
            <a:avLst/>
          </a:prstGeom>
          <a:ln>
            <a:solidFill>
              <a:schemeClr val="bg1">
                <a:lumMod val="75000"/>
              </a:schemeClr>
            </a:solidFill>
          </a:ln>
        </p:spPr>
      </p:pic>
      <p:pic>
        <p:nvPicPr>
          <p:cNvPr id="11" name="図 10">
            <a:extLst>
              <a:ext uri="{FF2B5EF4-FFF2-40B4-BE49-F238E27FC236}">
                <a16:creationId xmlns:a16="http://schemas.microsoft.com/office/drawing/2014/main" id="{4B80CC9E-2D32-B5BB-DC7D-F547AB6103AC}"/>
              </a:ext>
            </a:extLst>
          </p:cNvPr>
          <p:cNvPicPr>
            <a:picLocks noChangeAspect="1"/>
          </p:cNvPicPr>
          <p:nvPr/>
        </p:nvPicPr>
        <p:blipFill>
          <a:blip r:embed="rId5"/>
          <a:stretch>
            <a:fillRect/>
          </a:stretch>
        </p:blipFill>
        <p:spPr>
          <a:xfrm>
            <a:off x="4259816" y="2163889"/>
            <a:ext cx="3256731" cy="1828800"/>
          </a:xfrm>
          <a:prstGeom prst="rect">
            <a:avLst/>
          </a:prstGeom>
          <a:ln>
            <a:solidFill>
              <a:schemeClr val="bg1">
                <a:lumMod val="75000"/>
              </a:schemeClr>
            </a:solidFill>
          </a:ln>
        </p:spPr>
      </p:pic>
      <p:pic>
        <p:nvPicPr>
          <p:cNvPr id="12" name="図 11">
            <a:extLst>
              <a:ext uri="{FF2B5EF4-FFF2-40B4-BE49-F238E27FC236}">
                <a16:creationId xmlns:a16="http://schemas.microsoft.com/office/drawing/2014/main" id="{4CEC5C6C-BDBE-934F-76A1-F931420BA7D1}"/>
              </a:ext>
            </a:extLst>
          </p:cNvPr>
          <p:cNvPicPr>
            <a:picLocks noChangeAspect="1"/>
          </p:cNvPicPr>
          <p:nvPr/>
        </p:nvPicPr>
        <p:blipFill>
          <a:blip r:embed="rId6"/>
          <a:stretch>
            <a:fillRect/>
          </a:stretch>
        </p:blipFill>
        <p:spPr>
          <a:xfrm>
            <a:off x="700923" y="2164357"/>
            <a:ext cx="3268854" cy="1828800"/>
          </a:xfrm>
          <a:prstGeom prst="rect">
            <a:avLst/>
          </a:prstGeom>
          <a:ln>
            <a:solidFill>
              <a:schemeClr val="bg1">
                <a:lumMod val="75000"/>
              </a:schemeClr>
            </a:solidFill>
          </a:ln>
        </p:spPr>
      </p:pic>
      <p:sp>
        <p:nvSpPr>
          <p:cNvPr id="14" name="テキスト ボックス 13">
            <a:extLst>
              <a:ext uri="{FF2B5EF4-FFF2-40B4-BE49-F238E27FC236}">
                <a16:creationId xmlns:a16="http://schemas.microsoft.com/office/drawing/2014/main" id="{3DF02A16-7352-5C55-64C7-80A468717E7D}"/>
              </a:ext>
            </a:extLst>
          </p:cNvPr>
          <p:cNvSpPr txBox="1">
            <a:spLocks noChangeArrowheads="1"/>
          </p:cNvSpPr>
          <p:nvPr/>
        </p:nvSpPr>
        <p:spPr bwMode="auto">
          <a:xfrm>
            <a:off x="2659261" y="1863706"/>
            <a:ext cx="287487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anchor="t">
            <a:spAutoFit/>
          </a:bodyPr>
          <a:lstStyle>
            <a:lvl1pPr>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a:buNone/>
            </a:pPr>
            <a:r>
              <a:rPr lang="ja-JP" altLang="en-US" sz="1200" b="1" dirty="0">
                <a:solidFill>
                  <a:srgbClr val="00003E"/>
                </a:solidFill>
                <a:latin typeface="+mn-ea"/>
                <a:ea typeface="+mn-ea"/>
                <a:cs typeface="メイリオ" panose="020B0604030504040204" pitchFamily="50" charset="-128"/>
              </a:rPr>
              <a:t>サマリ</a:t>
            </a:r>
          </a:p>
        </p:txBody>
      </p:sp>
      <p:sp>
        <p:nvSpPr>
          <p:cNvPr id="15" name="テキスト ボックス 14">
            <a:extLst>
              <a:ext uri="{FF2B5EF4-FFF2-40B4-BE49-F238E27FC236}">
                <a16:creationId xmlns:a16="http://schemas.microsoft.com/office/drawing/2014/main" id="{1B90F4F9-562D-6388-57F4-3F9FE8B99151}"/>
              </a:ext>
            </a:extLst>
          </p:cNvPr>
          <p:cNvSpPr txBox="1">
            <a:spLocks noChangeArrowheads="1"/>
          </p:cNvSpPr>
          <p:nvPr/>
        </p:nvSpPr>
        <p:spPr bwMode="auto">
          <a:xfrm>
            <a:off x="6745955" y="4116943"/>
            <a:ext cx="188286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a:buNone/>
            </a:pPr>
            <a:r>
              <a:rPr lang="ja-JP" altLang="en-US" sz="1200" b="1" dirty="0">
                <a:solidFill>
                  <a:srgbClr val="00003E"/>
                </a:solidFill>
                <a:latin typeface="+mn-ea"/>
                <a:ea typeface="+mn-ea"/>
              </a:rPr>
              <a:t>ブランドリフト効果</a:t>
            </a:r>
            <a:endParaRPr kumimoji="0" lang="ja-JP" altLang="en-US" sz="1200" b="1" dirty="0">
              <a:solidFill>
                <a:srgbClr val="00003E"/>
              </a:solidFill>
              <a:latin typeface="+mn-ea"/>
              <a:ea typeface="+mn-ea"/>
              <a:cs typeface="メイリオ" panose="020B0604030504040204" pitchFamily="50" charset="-128"/>
            </a:endParaRPr>
          </a:p>
        </p:txBody>
      </p:sp>
      <p:sp>
        <p:nvSpPr>
          <p:cNvPr id="16" name="テキスト ボックス 15">
            <a:extLst>
              <a:ext uri="{FF2B5EF4-FFF2-40B4-BE49-F238E27FC236}">
                <a16:creationId xmlns:a16="http://schemas.microsoft.com/office/drawing/2014/main" id="{169E67A8-D642-3F6D-83BA-E6987E1965E6}"/>
              </a:ext>
            </a:extLst>
          </p:cNvPr>
          <p:cNvSpPr txBox="1">
            <a:spLocks noChangeArrowheads="1"/>
          </p:cNvSpPr>
          <p:nvPr/>
        </p:nvSpPr>
        <p:spPr bwMode="auto">
          <a:xfrm>
            <a:off x="1624711" y="4116994"/>
            <a:ext cx="145644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kumimoji="1" sz="3200">
                <a:solidFill>
                  <a:schemeClr val="tx1"/>
                </a:solidFill>
                <a:latin typeface="Calibri" pitchFamily="34" charset="0"/>
                <a:ea typeface="ＭＳ Ｐゴシック" pitchFamily="50" charset="-128"/>
              </a:defRPr>
            </a:lvl1pPr>
            <a:lvl2pPr marL="742950" indent="-285750">
              <a:spcBef>
                <a:spcPct val="20000"/>
              </a:spcBef>
              <a:buFont typeface="Arial" pitchFamily="34" charset="0"/>
              <a:buChar char="–"/>
              <a:defRPr kumimoji="1" sz="2800">
                <a:solidFill>
                  <a:schemeClr val="tx1"/>
                </a:solidFill>
                <a:latin typeface="Calibri" pitchFamily="34" charset="0"/>
                <a:ea typeface="ＭＳ Ｐゴシック" pitchFamily="50" charset="-128"/>
              </a:defRPr>
            </a:lvl2pPr>
            <a:lvl3pPr marL="1143000" indent="-228600">
              <a:spcBef>
                <a:spcPct val="20000"/>
              </a:spcBef>
              <a:buFont typeface="Arial" pitchFamily="34" charset="0"/>
              <a:buChar char="•"/>
              <a:defRPr kumimoji="1" sz="2400">
                <a:solidFill>
                  <a:schemeClr val="tx1"/>
                </a:solidFill>
                <a:latin typeface="Calibri" pitchFamily="34" charset="0"/>
                <a:ea typeface="ＭＳ Ｐゴシック" pitchFamily="50" charset="-128"/>
              </a:defRPr>
            </a:lvl3pPr>
            <a:lvl4pPr marL="1600200" indent="-228600">
              <a:spcBef>
                <a:spcPct val="20000"/>
              </a:spcBef>
              <a:buFont typeface="Arial" pitchFamily="34" charset="0"/>
              <a:buChar char="–"/>
              <a:defRPr kumimoji="1" sz="2000">
                <a:solidFill>
                  <a:schemeClr val="tx1"/>
                </a:solidFill>
                <a:latin typeface="Calibri" pitchFamily="34" charset="0"/>
                <a:ea typeface="ＭＳ Ｐゴシック" pitchFamily="50" charset="-128"/>
              </a:defRPr>
            </a:lvl4pPr>
            <a:lvl5pPr marL="2057400" indent="-228600">
              <a:spcBef>
                <a:spcPct val="20000"/>
              </a:spcBef>
              <a:buFont typeface="Arial" pitchFamily="34" charset="0"/>
              <a:buChar char="»"/>
              <a:defRPr kumimoji="1" sz="2000">
                <a:solidFill>
                  <a:schemeClr val="tx1"/>
                </a:solidFill>
                <a:latin typeface="Calibri" pitchFamily="34" charset="0"/>
                <a:ea typeface="ＭＳ Ｐゴシック" pitchFamily="50" charset="-128"/>
              </a:defRPr>
            </a:lvl5pPr>
            <a:lvl6pPr marL="25146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6pPr>
            <a:lvl7pPr marL="29718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7pPr>
            <a:lvl8pPr marL="34290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8pPr>
            <a:lvl9pPr marL="3886200" indent="-228600" eaLnBrk="0" fontAlgn="base" hangingPunct="0">
              <a:spcBef>
                <a:spcPct val="20000"/>
              </a:spcBef>
              <a:spcAft>
                <a:spcPct val="0"/>
              </a:spcAft>
              <a:buFont typeface="Arial" pitchFamily="34" charset="0"/>
              <a:buChar char="»"/>
              <a:defRPr kumimoji="1" sz="2000">
                <a:solidFill>
                  <a:schemeClr val="tx1"/>
                </a:solidFill>
                <a:latin typeface="Calibri" pitchFamily="34" charset="0"/>
                <a:ea typeface="ＭＳ Ｐゴシック" pitchFamily="50" charset="-128"/>
              </a:defRPr>
            </a:lvl9pPr>
          </a:lstStyle>
          <a:p>
            <a:pPr algn="ctr">
              <a:buNone/>
            </a:pPr>
            <a:r>
              <a:rPr lang="ja-JP" altLang="en-US" sz="1200" b="1">
                <a:solidFill>
                  <a:srgbClr val="00003E"/>
                </a:solidFill>
                <a:latin typeface="+mn-ea"/>
                <a:ea typeface="+mn-ea"/>
              </a:rPr>
              <a:t>広告の認知状況</a:t>
            </a:r>
            <a:endParaRPr kumimoji="0" lang="ja-JP" altLang="en-US" sz="1200" b="1" dirty="0">
              <a:solidFill>
                <a:srgbClr val="00003E"/>
              </a:solidFill>
              <a:latin typeface="+mn-ea"/>
              <a:ea typeface="+mn-ea"/>
              <a:cs typeface="メイリオ" panose="020B0604030504040204" pitchFamily="50" charset="-128"/>
            </a:endParaRPr>
          </a:p>
        </p:txBody>
      </p:sp>
      <p:pic>
        <p:nvPicPr>
          <p:cNvPr id="17" name="図 16">
            <a:extLst>
              <a:ext uri="{FF2B5EF4-FFF2-40B4-BE49-F238E27FC236}">
                <a16:creationId xmlns:a16="http://schemas.microsoft.com/office/drawing/2014/main" id="{1B0BA670-05CB-C5A3-2AB9-137E300148DF}"/>
              </a:ext>
            </a:extLst>
          </p:cNvPr>
          <p:cNvPicPr>
            <a:picLocks noChangeAspect="1"/>
          </p:cNvPicPr>
          <p:nvPr/>
        </p:nvPicPr>
        <p:blipFill>
          <a:blip r:embed="rId7"/>
          <a:stretch>
            <a:fillRect/>
          </a:stretch>
        </p:blipFill>
        <p:spPr>
          <a:xfrm>
            <a:off x="700923" y="4416116"/>
            <a:ext cx="3260489" cy="1828800"/>
          </a:xfrm>
          <a:prstGeom prst="rect">
            <a:avLst/>
          </a:prstGeom>
          <a:ln>
            <a:solidFill>
              <a:schemeClr val="bg1">
                <a:lumMod val="75000"/>
              </a:schemeClr>
            </a:solidFill>
          </a:ln>
        </p:spPr>
      </p:pic>
      <p:sp>
        <p:nvSpPr>
          <p:cNvPr id="19" name="テキスト ボックス 18">
            <a:extLst>
              <a:ext uri="{FF2B5EF4-FFF2-40B4-BE49-F238E27FC236}">
                <a16:creationId xmlns:a16="http://schemas.microsoft.com/office/drawing/2014/main" id="{5C11B2C3-C174-9D1B-0966-48DD4464FE59}"/>
              </a:ext>
            </a:extLst>
          </p:cNvPr>
          <p:cNvSpPr txBox="1"/>
          <p:nvPr/>
        </p:nvSpPr>
        <p:spPr>
          <a:xfrm>
            <a:off x="595671" y="1071478"/>
            <a:ext cx="11154118" cy="307777"/>
          </a:xfrm>
          <a:prstGeom prst="rect">
            <a:avLst/>
          </a:prstGeom>
          <a:noFill/>
        </p:spPr>
        <p:txBody>
          <a:bodyPr wrap="square">
            <a:spAutoFit/>
          </a:bodyPr>
          <a:lstStyle/>
          <a:p>
            <a:r>
              <a:rPr lang="ja-JP" altLang="en-US" sz="1400" dirty="0">
                <a:solidFill>
                  <a:schemeClr val="tx1">
                    <a:lumMod val="95000"/>
                    <a:lumOff val="5000"/>
                  </a:schemeClr>
                </a:solidFill>
                <a:latin typeface="+mn-ea"/>
                <a:ea typeface="+mn-ea"/>
              </a:rPr>
              <a:t>調査レポートでは、各調査設問の全体のリフト効果、および各調査設問におけるリフト効果などをご報告します。</a:t>
            </a:r>
            <a:endParaRPr lang="en-US" altLang="ja-JP" sz="1400" dirty="0">
              <a:solidFill>
                <a:schemeClr val="tx1">
                  <a:lumMod val="95000"/>
                  <a:lumOff val="5000"/>
                </a:schemeClr>
              </a:solidFill>
              <a:latin typeface="+mn-ea"/>
              <a:ea typeface="+mn-ea"/>
            </a:endParaRPr>
          </a:p>
        </p:txBody>
      </p:sp>
    </p:spTree>
    <p:extLst>
      <p:ext uri="{BB962C8B-B14F-4D97-AF65-F5344CB8AC3E}">
        <p14:creationId xmlns:p14="http://schemas.microsoft.com/office/powerpoint/2010/main" val="1604741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F0AE8F-DB31-27FC-ED7C-66F10017CF9B}"/>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46FCCDBC-3840-60B4-AC5C-5DB09054DF51}"/>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0DDFCAE6-4D7F-A788-A788-3420E3419F7E}"/>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61226C90-A808-04C3-E63B-F1C400B3605B}"/>
              </a:ext>
            </a:extLst>
          </p:cNvPr>
          <p:cNvSpPr>
            <a:spLocks noGrp="1"/>
          </p:cNvSpPr>
          <p:nvPr>
            <p:ph type="body" sz="quarter" idx="10"/>
          </p:nvPr>
        </p:nvSpPr>
        <p:spPr>
          <a:xfrm>
            <a:off x="1887808" y="252000"/>
            <a:ext cx="8136904" cy="335028"/>
          </a:xfrm>
        </p:spPr>
        <p:txBody>
          <a:bodyPr/>
          <a:lstStyle/>
          <a:p>
            <a:r>
              <a:rPr lang="ja-JP" altLang="en-US" dirty="0">
                <a:solidFill>
                  <a:srgbClr val="000048"/>
                </a:solidFill>
              </a:rPr>
              <a:t>掲載制限カテゴリー</a:t>
            </a:r>
            <a:endParaRPr kumimoji="1" lang="ja-JP" altLang="en-US" dirty="0">
              <a:solidFill>
                <a:srgbClr val="000048"/>
              </a:solidFill>
            </a:endParaRPr>
          </a:p>
        </p:txBody>
      </p:sp>
      <p:sp>
        <p:nvSpPr>
          <p:cNvPr id="14" name="正方形/長方形 13">
            <a:extLst>
              <a:ext uri="{FF2B5EF4-FFF2-40B4-BE49-F238E27FC236}">
                <a16:creationId xmlns:a16="http://schemas.microsoft.com/office/drawing/2014/main" id="{15DA21F6-FB29-1744-C733-F1B3AF519666}"/>
              </a:ext>
            </a:extLst>
          </p:cNvPr>
          <p:cNvSpPr/>
          <p:nvPr/>
        </p:nvSpPr>
        <p:spPr>
          <a:xfrm>
            <a:off x="7735365" y="6304488"/>
            <a:ext cx="4183422" cy="406265"/>
          </a:xfrm>
          <a:prstGeom prst="rect">
            <a:avLst/>
          </a:prstGeom>
        </p:spPr>
        <p:txBody>
          <a:bodyPr wrap="square" lIns="0" tIns="0" rIns="0" bIns="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a:t>
            </a:r>
            <a:r>
              <a:rPr kumimoji="0" lang="ja-JP" altLang="en-US" sz="800" b="0" i="0" u="none" strike="noStrike" kern="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　　  </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の枠はホワイトリストで一部プロモーションで掲載可となる場合があります。</a:t>
            </a:r>
            <a:b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b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印のないカテゴリーは制限なしとなります。</a:t>
            </a:r>
            <a:endPar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SP</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 </a:t>
            </a: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p:txBody>
      </p:sp>
      <p:sp>
        <p:nvSpPr>
          <p:cNvPr id="15" name="正方形/長方形 14">
            <a:extLst>
              <a:ext uri="{FF2B5EF4-FFF2-40B4-BE49-F238E27FC236}">
                <a16:creationId xmlns:a16="http://schemas.microsoft.com/office/drawing/2014/main" id="{11C990CC-C268-2EF8-01C1-DEB71A0D8E58}"/>
              </a:ext>
            </a:extLst>
          </p:cNvPr>
          <p:cNvSpPr/>
          <p:nvPr/>
        </p:nvSpPr>
        <p:spPr>
          <a:xfrm>
            <a:off x="7880629" y="6315667"/>
            <a:ext cx="190338" cy="115018"/>
          </a:xfrm>
          <a:prstGeom prst="rect">
            <a:avLst/>
          </a:prstGeom>
          <a:solidFill>
            <a:srgbClr val="002AFF">
              <a:alpha val="9804"/>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Meiryo" panose="020B0604030504040204" pitchFamily="34" charset="-128"/>
              <a:ea typeface="Meiryo" panose="020B0604030504040204" pitchFamily="34" charset="-128"/>
              <a:cs typeface="+mn-cs"/>
            </a:endParaRPr>
          </a:p>
        </p:txBody>
      </p:sp>
      <p:graphicFrame>
        <p:nvGraphicFramePr>
          <p:cNvPr id="16" name="表 15">
            <a:extLst>
              <a:ext uri="{FF2B5EF4-FFF2-40B4-BE49-F238E27FC236}">
                <a16:creationId xmlns:a16="http://schemas.microsoft.com/office/drawing/2014/main" id="{0D53300D-F0FB-9A7C-929A-B69E0C522074}"/>
              </a:ext>
            </a:extLst>
          </p:cNvPr>
          <p:cNvGraphicFramePr>
            <a:graphicFrameLocks noGrp="1"/>
          </p:cNvGraphicFramePr>
          <p:nvPr>
            <p:extLst>
              <p:ext uri="{D42A27DB-BD31-4B8C-83A1-F6EECF244321}">
                <p14:modId xmlns:p14="http://schemas.microsoft.com/office/powerpoint/2010/main" val="307630336"/>
              </p:ext>
            </p:extLst>
          </p:nvPr>
        </p:nvGraphicFramePr>
        <p:xfrm>
          <a:off x="479425" y="785697"/>
          <a:ext cx="8570641" cy="5382594"/>
        </p:xfrm>
        <a:graphic>
          <a:graphicData uri="http://schemas.openxmlformats.org/drawingml/2006/table">
            <a:tbl>
              <a:tblPr firstCol="1" bandRow="1"/>
              <a:tblGrid>
                <a:gridCol w="4250641">
                  <a:extLst>
                    <a:ext uri="{9D8B030D-6E8A-4147-A177-3AD203B41FA5}">
                      <a16:colId xmlns:a16="http://schemas.microsoft.com/office/drawing/2014/main" val="792911817"/>
                    </a:ext>
                  </a:extLst>
                </a:gridCol>
                <a:gridCol w="4320000">
                  <a:extLst>
                    <a:ext uri="{9D8B030D-6E8A-4147-A177-3AD203B41FA5}">
                      <a16:colId xmlns:a16="http://schemas.microsoft.com/office/drawing/2014/main" val="3057805663"/>
                    </a:ext>
                  </a:extLst>
                </a:gridCol>
              </a:tblGrid>
              <a:tr h="34259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dirty="0">
                          <a:solidFill>
                            <a:schemeClr val="bg1"/>
                          </a:solidFill>
                        </a:rPr>
                        <a:t>カテゴリー名</a:t>
                      </a:r>
                      <a:endParaRPr kumimoji="1" lang="ja-JP" altLang="en-US" sz="900" b="1" dirty="0">
                        <a:solidFill>
                          <a:schemeClr val="bg1"/>
                        </a:solidFill>
                        <a:latin typeface="Meiryo" panose="020B0604030504040204" pitchFamily="34" charset="-128"/>
                        <a:ea typeface="Meiryo" panose="020B0604030504040204" pitchFamily="34" charset="-128"/>
                      </a:endParaRPr>
                    </a:p>
                  </a:txBody>
                  <a:tcPr anchor="ctr">
                    <a:lnL w="12700" cmpd="sng">
                      <a:solidFill>
                        <a:srgbClr val="FFFFFF"/>
                      </a:solidFill>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US" altLang="ja-JP" sz="800" b="1" kern="1200" dirty="0">
                          <a:solidFill>
                            <a:schemeClr val="bg1"/>
                          </a:solidFill>
                          <a:latin typeface="Meiryo" panose="020B0604030504040204" pitchFamily="34" charset="-128"/>
                          <a:ea typeface="Meiryo" panose="020B0604030504040204" pitchFamily="34" charset="-128"/>
                          <a:cs typeface="+mn-cs"/>
                        </a:rPr>
                        <a:t>LINE NEWS Top Ad</a:t>
                      </a:r>
                      <a:r>
                        <a:rPr kumimoji="1" lang="ja-JP" altLang="en-US" sz="800" b="1" kern="1200" dirty="0">
                          <a:solidFill>
                            <a:schemeClr val="bg1"/>
                          </a:solidFill>
                          <a:latin typeface="Meiryo" panose="020B0604030504040204" pitchFamily="34" charset="-128"/>
                          <a:ea typeface="Meiryo" panose="020B0604030504040204" pitchFamily="34" charset="-128"/>
                          <a:cs typeface="+mn-cs"/>
                        </a:rPr>
                        <a:t>　</a:t>
                      </a:r>
                      <a:r>
                        <a:rPr kumimoji="1" lang="en-US" altLang="ja-JP" sz="800" b="1" kern="1200" dirty="0">
                          <a:solidFill>
                            <a:schemeClr val="bg1"/>
                          </a:solidFill>
                          <a:latin typeface="Meiryo" panose="020B0604030504040204" pitchFamily="34" charset="-128"/>
                          <a:ea typeface="Meiryo" panose="020B0604030504040204" pitchFamily="34" charset="-128"/>
                          <a:cs typeface="+mn-cs"/>
                        </a:rPr>
                        <a:t>SP</a:t>
                      </a:r>
                    </a:p>
                    <a:p>
                      <a:pPr algn="ctr"/>
                      <a:r>
                        <a:rPr kumimoji="1" lang="ja-JP" altLang="en-US" sz="800" b="1" kern="1200" dirty="0">
                          <a:solidFill>
                            <a:schemeClr val="bg1"/>
                          </a:solidFill>
                          <a:latin typeface="Meiryo" panose="020B0604030504040204" pitchFamily="34" charset="-128"/>
                          <a:ea typeface="Meiryo" panose="020B0604030504040204" pitchFamily="34" charset="-128"/>
                          <a:cs typeface="+mn-cs"/>
                        </a:rPr>
                        <a:t>関連商品</a:t>
                      </a:r>
                      <a:endParaRPr kumimoji="1" lang="en-US" altLang="ja-JP" sz="8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アルコール飲料</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ja-JP" altLang="en-US" sz="700" b="1" i="0" u="none" strike="noStrike" dirty="0">
                        <a:solidFill>
                          <a:schemeClr val="accent3"/>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509047038"/>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宝くじ（国内）</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endParaRPr lang="en-US" altLang="ja-JP" sz="8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205067978"/>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公営ギャンブル</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endParaRPr lang="en-US" altLang="ja-JP" sz="8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716567869"/>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ギャンブル（公営競技除く）</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67268695"/>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パチンコ・スロット</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628964"/>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銀行</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50117590"/>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金融サービス・情報</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541138105"/>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クレジットカード</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494366260"/>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ローン</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034750592"/>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消費者金融</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601219410"/>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消費者向無担保貸金業者（銀行グループ・上場企業を除く）、商工ローン</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197840892"/>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保険</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252025979"/>
                  </a:ext>
                </a:extLst>
              </a:tr>
              <a:tr h="252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証券・投資</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247669965"/>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法務・税務</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fontAlgn="ct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751516483"/>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dirty="0">
                          <a:solidFill>
                            <a:schemeClr val="bg1"/>
                          </a:solidFill>
                          <a:effectLst/>
                          <a:latin typeface="Meiryo" panose="020B0604030504040204" pitchFamily="34" charset="-128"/>
                          <a:ea typeface="Meiryo" panose="020B0604030504040204" pitchFamily="34" charset="-128"/>
                        </a:rPr>
                        <a:t>医療（保険外治療）</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251199972"/>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レーシック・美容整形・美容外科・美容皮膚科</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479615484"/>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美容エステティックサロン（医療脱毛・増毛育毛サービス除く）</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914959637"/>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発毛・育毛・増毛・かつらサービス</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362951679"/>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妊娠・不妊情報</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594083045"/>
                  </a:ext>
                </a:extLst>
              </a:tr>
              <a:tr h="252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治験</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145858479"/>
                  </a:ext>
                </a:extLst>
              </a:tr>
            </a:tbl>
          </a:graphicData>
        </a:graphic>
      </p:graphicFrame>
    </p:spTree>
    <p:extLst>
      <p:ext uri="{BB962C8B-B14F-4D97-AF65-F5344CB8AC3E}">
        <p14:creationId xmlns:p14="http://schemas.microsoft.com/office/powerpoint/2010/main" val="44683305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3190B9-D4D0-0FC5-1A25-FD73EC5F6466}"/>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7804D8CA-2B43-EA7C-7F27-2A88FC4838FC}"/>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3B02FE39-F2E5-6EEE-8C31-3FC41FA41A7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2385C3EE-3077-82ED-4FBE-3BC673B60587}"/>
              </a:ext>
            </a:extLst>
          </p:cNvPr>
          <p:cNvSpPr>
            <a:spLocks noGrp="1"/>
          </p:cNvSpPr>
          <p:nvPr>
            <p:ph type="body" sz="quarter" idx="10"/>
          </p:nvPr>
        </p:nvSpPr>
        <p:spPr>
          <a:xfrm>
            <a:off x="1887808" y="252000"/>
            <a:ext cx="8136904" cy="335028"/>
          </a:xfrm>
        </p:spPr>
        <p:txBody>
          <a:bodyPr/>
          <a:lstStyle/>
          <a:p>
            <a:r>
              <a:rPr lang="ja-JP" altLang="en-US" dirty="0">
                <a:solidFill>
                  <a:srgbClr val="000048"/>
                </a:solidFill>
              </a:rPr>
              <a:t>掲載制限カテゴリー</a:t>
            </a:r>
            <a:endParaRPr kumimoji="1" lang="ja-JP" altLang="en-US" dirty="0">
              <a:solidFill>
                <a:srgbClr val="000048"/>
              </a:solidFill>
            </a:endParaRPr>
          </a:p>
        </p:txBody>
      </p:sp>
      <p:sp>
        <p:nvSpPr>
          <p:cNvPr id="14" name="正方形/長方形 13">
            <a:extLst>
              <a:ext uri="{FF2B5EF4-FFF2-40B4-BE49-F238E27FC236}">
                <a16:creationId xmlns:a16="http://schemas.microsoft.com/office/drawing/2014/main" id="{24B0DA6D-6347-755D-0ABB-9F33E55C2FA2}"/>
              </a:ext>
            </a:extLst>
          </p:cNvPr>
          <p:cNvSpPr/>
          <p:nvPr/>
        </p:nvSpPr>
        <p:spPr>
          <a:xfrm>
            <a:off x="7735365" y="6304488"/>
            <a:ext cx="4183422" cy="406265"/>
          </a:xfrm>
          <a:prstGeom prst="rect">
            <a:avLst/>
          </a:prstGeom>
        </p:spPr>
        <p:txBody>
          <a:bodyPr wrap="square" lIns="0" tIns="0" rIns="0" bIns="0">
            <a:spAutoFit/>
          </a:bodyPr>
          <a:lstStyle/>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a:t>
            </a:r>
            <a:r>
              <a:rPr kumimoji="0" lang="ja-JP" altLang="en-US" sz="800" b="0" i="0" u="none" strike="noStrike" kern="0" cap="none" spc="0" normalizeH="0" baseline="0" noProof="0" dirty="0">
                <a:ln>
                  <a:noFill/>
                </a:ln>
                <a:solidFill>
                  <a:prstClr val="black">
                    <a:lumMod val="65000"/>
                    <a:lumOff val="35000"/>
                  </a:prstClr>
                </a:solidFill>
                <a:effectLst/>
                <a:uLnTx/>
                <a:uFillTx/>
                <a:latin typeface="Meiryo" panose="020B0604030504040204" pitchFamily="34" charset="-128"/>
                <a:ea typeface="Meiryo" panose="020B0604030504040204" pitchFamily="34" charset="-128"/>
                <a:cs typeface="+mn-cs"/>
              </a:rPr>
              <a:t>　　  </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の枠はホワイトリストで一部プロモーションで掲載可となる場合があります。</a:t>
            </a:r>
            <a:b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b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印のないカテゴリーは制限なしとなります。</a:t>
            </a:r>
            <a:endPar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00" rtl="0" eaLnBrk="1" fontAlgn="auto" latinLnBrk="0" hangingPunct="1">
              <a:lnSpc>
                <a:spcPct val="110000"/>
              </a:lnSpc>
              <a:spcBef>
                <a:spcPts val="0"/>
              </a:spcBef>
              <a:spcAft>
                <a:spcPts val="0"/>
              </a:spcAft>
              <a:buClrTx/>
              <a:buSzTx/>
              <a:buFontTx/>
              <a:buNone/>
              <a:tabLst/>
              <a:defRPr/>
            </a:pP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SP</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はスマートフォン、 </a:t>
            </a: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PC</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はパソコン、</a:t>
            </a:r>
            <a:r>
              <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MD</a:t>
            </a:r>
            <a:r>
              <a:rPr kumimoji="0" lang="ja-JP" altLang="en-US"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はマルチデバイスの略称です。</a:t>
            </a:r>
            <a:endParaRPr kumimoji="0" lang="en-US" altLang="ja-JP" sz="800" b="0" i="0" u="none" strike="noStrike" kern="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p:txBody>
      </p:sp>
      <p:sp>
        <p:nvSpPr>
          <p:cNvPr id="15" name="正方形/長方形 14">
            <a:extLst>
              <a:ext uri="{FF2B5EF4-FFF2-40B4-BE49-F238E27FC236}">
                <a16:creationId xmlns:a16="http://schemas.microsoft.com/office/drawing/2014/main" id="{4F575651-7C0A-281A-B3EE-B63D6F4599AE}"/>
              </a:ext>
            </a:extLst>
          </p:cNvPr>
          <p:cNvSpPr/>
          <p:nvPr/>
        </p:nvSpPr>
        <p:spPr>
          <a:xfrm>
            <a:off x="7880629" y="6315667"/>
            <a:ext cx="190338" cy="115018"/>
          </a:xfrm>
          <a:prstGeom prst="rect">
            <a:avLst/>
          </a:prstGeom>
          <a:solidFill>
            <a:srgbClr val="002AFF">
              <a:alpha val="9804"/>
            </a:srgbClr>
          </a:solidFill>
          <a:ln w="9525"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rgbClr val="000000"/>
              </a:solidFill>
              <a:effectLst/>
              <a:uLnTx/>
              <a:uFillTx/>
              <a:latin typeface="Meiryo" panose="020B0604030504040204" pitchFamily="34" charset="-128"/>
              <a:ea typeface="Meiryo" panose="020B0604030504040204" pitchFamily="34" charset="-128"/>
              <a:cs typeface="+mn-cs"/>
            </a:endParaRPr>
          </a:p>
        </p:txBody>
      </p:sp>
      <p:graphicFrame>
        <p:nvGraphicFramePr>
          <p:cNvPr id="16" name="表 15">
            <a:extLst>
              <a:ext uri="{FF2B5EF4-FFF2-40B4-BE49-F238E27FC236}">
                <a16:creationId xmlns:a16="http://schemas.microsoft.com/office/drawing/2014/main" id="{524C3614-0E90-0E0A-5C04-110B9EB1BE29}"/>
              </a:ext>
            </a:extLst>
          </p:cNvPr>
          <p:cNvGraphicFramePr>
            <a:graphicFrameLocks noGrp="1"/>
          </p:cNvGraphicFramePr>
          <p:nvPr>
            <p:extLst>
              <p:ext uri="{D42A27DB-BD31-4B8C-83A1-F6EECF244321}">
                <p14:modId xmlns:p14="http://schemas.microsoft.com/office/powerpoint/2010/main" val="1021979101"/>
              </p:ext>
            </p:extLst>
          </p:nvPr>
        </p:nvGraphicFramePr>
        <p:xfrm>
          <a:off x="479425" y="785697"/>
          <a:ext cx="8570641" cy="5202594"/>
        </p:xfrm>
        <a:graphic>
          <a:graphicData uri="http://schemas.openxmlformats.org/drawingml/2006/table">
            <a:tbl>
              <a:tblPr firstCol="1" bandRow="1"/>
              <a:tblGrid>
                <a:gridCol w="4250641">
                  <a:extLst>
                    <a:ext uri="{9D8B030D-6E8A-4147-A177-3AD203B41FA5}">
                      <a16:colId xmlns:a16="http://schemas.microsoft.com/office/drawing/2014/main" val="792911817"/>
                    </a:ext>
                  </a:extLst>
                </a:gridCol>
                <a:gridCol w="4320000">
                  <a:extLst>
                    <a:ext uri="{9D8B030D-6E8A-4147-A177-3AD203B41FA5}">
                      <a16:colId xmlns:a16="http://schemas.microsoft.com/office/drawing/2014/main" val="3057805663"/>
                    </a:ext>
                  </a:extLst>
                </a:gridCol>
              </a:tblGrid>
              <a:tr h="342594">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ctr"/>
                      <a:r>
                        <a:rPr kumimoji="1" lang="ja-JP" altLang="en-US" sz="900" b="1" dirty="0">
                          <a:solidFill>
                            <a:schemeClr val="bg1"/>
                          </a:solidFill>
                        </a:rPr>
                        <a:t>カテゴリー名</a:t>
                      </a:r>
                      <a:endParaRPr kumimoji="1" lang="ja-JP" altLang="en-US" sz="900" b="1" dirty="0">
                        <a:solidFill>
                          <a:schemeClr val="bg1"/>
                        </a:solidFill>
                        <a:latin typeface="Meiryo" panose="020B0604030504040204" pitchFamily="34" charset="-128"/>
                        <a:ea typeface="Meiryo" panose="020B0604030504040204" pitchFamily="34" charset="-128"/>
                      </a:endParaRPr>
                    </a:p>
                  </a:txBody>
                  <a:tcPr anchor="ctr">
                    <a:lnL w="12700" cmpd="sng">
                      <a:solidFill>
                        <a:srgbClr val="FFFFFF"/>
                      </a:solidFill>
                    </a:lnL>
                    <a:lnR w="3175"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メイリオ"/>
                          <a:ea typeface="メイリオ"/>
                        </a:defRPr>
                      </a:lvl1pPr>
                      <a:lvl2pPr marL="457212" algn="l" defTabSz="914423" rtl="0" eaLnBrk="1" latinLnBrk="0" hangingPunct="1">
                        <a:defRPr kumimoji="1" sz="1800" kern="1200">
                          <a:solidFill>
                            <a:schemeClr val="dk1"/>
                          </a:solidFill>
                          <a:latin typeface="メイリオ"/>
                          <a:ea typeface="メイリオ"/>
                        </a:defRPr>
                      </a:lvl2pPr>
                      <a:lvl3pPr marL="914423" algn="l" defTabSz="914423" rtl="0" eaLnBrk="1" latinLnBrk="0" hangingPunct="1">
                        <a:defRPr kumimoji="1" sz="1800" kern="1200">
                          <a:solidFill>
                            <a:schemeClr val="dk1"/>
                          </a:solidFill>
                          <a:latin typeface="メイリオ"/>
                          <a:ea typeface="メイリオ"/>
                        </a:defRPr>
                      </a:lvl3pPr>
                      <a:lvl4pPr marL="1371634" algn="l" defTabSz="914423" rtl="0" eaLnBrk="1" latinLnBrk="0" hangingPunct="1">
                        <a:defRPr kumimoji="1" sz="1800" kern="1200">
                          <a:solidFill>
                            <a:schemeClr val="dk1"/>
                          </a:solidFill>
                          <a:latin typeface="メイリオ"/>
                          <a:ea typeface="メイリオ"/>
                        </a:defRPr>
                      </a:lvl4pPr>
                      <a:lvl5pPr marL="1828846" algn="l" defTabSz="914423" rtl="0" eaLnBrk="1" latinLnBrk="0" hangingPunct="1">
                        <a:defRPr kumimoji="1" sz="1800" kern="1200">
                          <a:solidFill>
                            <a:schemeClr val="dk1"/>
                          </a:solidFill>
                          <a:latin typeface="メイリオ"/>
                          <a:ea typeface="メイリオ"/>
                        </a:defRPr>
                      </a:lvl5pPr>
                      <a:lvl6pPr marL="2286057" algn="l" defTabSz="914423" rtl="0" eaLnBrk="1" latinLnBrk="0" hangingPunct="1">
                        <a:defRPr kumimoji="1" sz="1800" kern="1200">
                          <a:solidFill>
                            <a:schemeClr val="dk1"/>
                          </a:solidFill>
                          <a:latin typeface="メイリオ"/>
                          <a:ea typeface="メイリオ"/>
                        </a:defRPr>
                      </a:lvl6pPr>
                      <a:lvl7pPr marL="2743269" algn="l" defTabSz="914423" rtl="0" eaLnBrk="1" latinLnBrk="0" hangingPunct="1">
                        <a:defRPr kumimoji="1" sz="1800" kern="1200">
                          <a:solidFill>
                            <a:schemeClr val="dk1"/>
                          </a:solidFill>
                          <a:latin typeface="メイリオ"/>
                          <a:ea typeface="メイリオ"/>
                        </a:defRPr>
                      </a:lvl7pPr>
                      <a:lvl8pPr marL="3200480" algn="l" defTabSz="914423" rtl="0" eaLnBrk="1" latinLnBrk="0" hangingPunct="1">
                        <a:defRPr kumimoji="1" sz="1800" kern="1200">
                          <a:solidFill>
                            <a:schemeClr val="dk1"/>
                          </a:solidFill>
                          <a:latin typeface="メイリオ"/>
                          <a:ea typeface="メイリオ"/>
                        </a:defRPr>
                      </a:lvl8pPr>
                      <a:lvl9pPr marL="3657691" algn="l" defTabSz="914423" rtl="0" eaLnBrk="1" latinLnBrk="0" hangingPunct="1">
                        <a:defRPr kumimoji="1" sz="1800" kern="1200">
                          <a:solidFill>
                            <a:schemeClr val="dk1"/>
                          </a:solidFill>
                          <a:latin typeface="メイリオ"/>
                          <a:ea typeface="メイリオ"/>
                        </a:defRPr>
                      </a:lvl9pPr>
                    </a:lstStyle>
                    <a:p>
                      <a:pPr algn="ctr"/>
                      <a:r>
                        <a:rPr kumimoji="1" lang="en-US" altLang="ja-JP" sz="800" b="1" kern="1200" dirty="0">
                          <a:solidFill>
                            <a:schemeClr val="bg1"/>
                          </a:solidFill>
                          <a:latin typeface="Meiryo" panose="020B0604030504040204" pitchFamily="34" charset="-128"/>
                          <a:ea typeface="Meiryo" panose="020B0604030504040204" pitchFamily="34" charset="-128"/>
                          <a:cs typeface="+mn-cs"/>
                        </a:rPr>
                        <a:t>LINE NEWS Top Ad</a:t>
                      </a:r>
                      <a:r>
                        <a:rPr kumimoji="1" lang="ja-JP" altLang="en-US" sz="800" b="1" kern="1200" dirty="0">
                          <a:solidFill>
                            <a:schemeClr val="bg1"/>
                          </a:solidFill>
                          <a:latin typeface="Meiryo" panose="020B0604030504040204" pitchFamily="34" charset="-128"/>
                          <a:ea typeface="Meiryo" panose="020B0604030504040204" pitchFamily="34" charset="-128"/>
                          <a:cs typeface="+mn-cs"/>
                        </a:rPr>
                        <a:t>　</a:t>
                      </a:r>
                      <a:r>
                        <a:rPr kumimoji="1" lang="en-US" altLang="ja-JP" sz="800" b="1" kern="1200" dirty="0">
                          <a:solidFill>
                            <a:schemeClr val="bg1"/>
                          </a:solidFill>
                          <a:latin typeface="Meiryo" panose="020B0604030504040204" pitchFamily="34" charset="-128"/>
                          <a:ea typeface="Meiryo" panose="020B0604030504040204" pitchFamily="34" charset="-128"/>
                          <a:cs typeface="+mn-cs"/>
                        </a:rPr>
                        <a:t>SP</a:t>
                      </a:r>
                    </a:p>
                    <a:p>
                      <a:pPr algn="ctr"/>
                      <a:r>
                        <a:rPr kumimoji="1" lang="ja-JP" altLang="en-US" sz="800" b="1" kern="1200" dirty="0">
                          <a:solidFill>
                            <a:schemeClr val="bg1"/>
                          </a:solidFill>
                          <a:latin typeface="Meiryo" panose="020B0604030504040204" pitchFamily="34" charset="-128"/>
                          <a:ea typeface="Meiryo" panose="020B0604030504040204" pitchFamily="34" charset="-128"/>
                          <a:cs typeface="+mn-cs"/>
                        </a:rPr>
                        <a:t>関連商品</a:t>
                      </a:r>
                      <a:endParaRPr kumimoji="1" lang="en-US" altLang="ja-JP" sz="8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324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性に関する薬・商品・情報</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698764397"/>
                  </a:ext>
                </a:extLst>
              </a:tr>
              <a:tr h="324000">
                <a:tc>
                  <a:txBody>
                    <a:bodyPr/>
                    <a:lstStyle/>
                    <a:p>
                      <a:pPr algn="l" fontAlgn="ctr"/>
                      <a:r>
                        <a:rPr lang="zh-TW" altLang="en-US" sz="850" b="0" i="0" u="none" strike="noStrike" dirty="0">
                          <a:solidFill>
                            <a:schemeClr val="bg1"/>
                          </a:solidFill>
                          <a:effectLst/>
                          <a:latin typeface="Meiryo" panose="020B0604030504040204" pitchFamily="34" charset="-128"/>
                          <a:ea typeface="Meiryo" panose="020B0604030504040204" pitchFamily="34" charset="-128"/>
                        </a:rPr>
                        <a:t>性的部位治療</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08395334"/>
                  </a:ext>
                </a:extLst>
              </a:tr>
              <a:tr h="324000">
                <a:tc>
                  <a:txBody>
                    <a:bodyPr/>
                    <a:lstStyle/>
                    <a:p>
                      <a:pPr algn="l" fontAlgn="ctr"/>
                      <a:r>
                        <a:rPr lang="ja-JP" altLang="en-US" sz="850" b="0" i="0" u="none" strike="noStrike" dirty="0">
                          <a:solidFill>
                            <a:schemeClr val="bg1"/>
                          </a:solidFill>
                          <a:effectLst/>
                          <a:latin typeface="Meiryo" panose="020B0604030504040204" pitchFamily="34" charset="-128"/>
                          <a:ea typeface="Meiryo" panose="020B0604030504040204" pitchFamily="34" charset="-128"/>
                        </a:rPr>
                        <a:t>性を連想させるクリエイティブ（デジタルエンターテインメント）</a:t>
                      </a: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614556426"/>
                  </a:ext>
                </a:extLst>
              </a:tr>
              <a:tr h="324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健康・美容食品</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endParaRPr lang="ja-JP" altLang="en-US" sz="900" b="1" i="0" u="none" strike="noStrike" dirty="0">
                        <a:solidFill>
                          <a:srgbClr val="0D0D0D"/>
                        </a:solidFill>
                        <a:effectLst/>
                        <a:latin typeface="Meiryo" panose="020B0604030504040204" pitchFamily="34" charset="-128"/>
                        <a:ea typeface="Meiryo" panose="020B0604030504040204" pitchFamily="34" charset="-128"/>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445162569"/>
                  </a:ext>
                </a:extLst>
              </a:tr>
              <a:tr h="324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健康器具・雑貨</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178296829"/>
                  </a:ext>
                </a:extLst>
              </a:tr>
              <a:tr h="324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恋愛</a:t>
                      </a:r>
                      <a:r>
                        <a:rPr lang="en-US" altLang="ja-JP" sz="850" b="0" u="none" strike="noStrike" dirty="0">
                          <a:solidFill>
                            <a:schemeClr val="bg1"/>
                          </a:solidFill>
                          <a:effectLst/>
                          <a:latin typeface="Meiryo" panose="020B0604030504040204" pitchFamily="34" charset="-128"/>
                          <a:ea typeface="Meiryo" panose="020B0604030504040204" pitchFamily="34" charset="-128"/>
                        </a:rPr>
                        <a:t>/</a:t>
                      </a:r>
                      <a:r>
                        <a:rPr lang="ja-JP" altLang="en-US" sz="850" b="0" u="none" strike="noStrike" dirty="0">
                          <a:solidFill>
                            <a:schemeClr val="bg1"/>
                          </a:solidFill>
                          <a:effectLst/>
                          <a:latin typeface="Meiryo" panose="020B0604030504040204" pitchFamily="34" charset="-128"/>
                          <a:ea typeface="Meiryo" panose="020B0604030504040204" pitchFamily="34" charset="-128"/>
                        </a:rPr>
                        <a:t>結婚情報・サービス</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327458966"/>
                  </a:ext>
                </a:extLst>
              </a:tr>
              <a:tr h="324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恋愛・結婚情報（出会い系サイト、結婚紹介、インターネット異性紹介業</a:t>
                      </a:r>
                      <a:r>
                        <a:rPr lang="en-US" altLang="ja-JP" sz="850" b="0" u="none" strike="noStrike" dirty="0">
                          <a:solidFill>
                            <a:schemeClr val="bg1"/>
                          </a:solidFill>
                          <a:effectLst/>
                          <a:latin typeface="Meiryo" panose="020B0604030504040204" pitchFamily="34" charset="-128"/>
                          <a:ea typeface="Meiryo" panose="020B0604030504040204" pitchFamily="34" charset="-128"/>
                        </a:rPr>
                        <a:t>)</a:t>
                      </a:r>
                      <a:endParaRPr lang="en-US" altLang="ja-JP"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43799200"/>
                  </a:ext>
                </a:extLst>
              </a:tr>
              <a:tr h="324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占い</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84434171"/>
                  </a:ext>
                </a:extLst>
              </a:tr>
              <a:tr h="324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zh-TW" altLang="en-US" sz="850" b="0" u="none" strike="noStrike" dirty="0">
                          <a:solidFill>
                            <a:schemeClr val="bg1"/>
                          </a:solidFill>
                          <a:effectLst/>
                          <a:latin typeface="Meiryo" panose="020B0604030504040204" pitchFamily="34" charset="-128"/>
                          <a:ea typeface="Meiryo" panose="020B0604030504040204" pitchFamily="34" charset="-128"/>
                        </a:rPr>
                        <a:t>能力開発関連商品</a:t>
                      </a:r>
                      <a:endParaRPr lang="zh-TW"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812486826"/>
                  </a:ext>
                </a:extLst>
              </a:tr>
              <a:tr h="324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探偵</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424464143"/>
                  </a:ext>
                </a:extLst>
              </a:tr>
              <a:tr h="324000">
                <a:tc>
                  <a:txBody>
                    <a:bodyPr/>
                    <a:lstStyle>
                      <a:lvl1pPr marL="0" algn="l" defTabSz="914423" rtl="0" eaLnBrk="1" latinLnBrk="0" hangingPunct="1">
                        <a:defRPr kumimoji="1" sz="1800" b="1" kern="1200">
                          <a:solidFill>
                            <a:schemeClr val="lt1"/>
                          </a:solidFill>
                          <a:latin typeface="Calibri" panose="020F0502020204030204"/>
                        </a:defRPr>
                      </a:lvl1pPr>
                      <a:lvl2pPr marL="457212" algn="l" defTabSz="914423" rtl="0" eaLnBrk="1" latinLnBrk="0" hangingPunct="1">
                        <a:defRPr kumimoji="1" sz="1800" b="1" kern="1200">
                          <a:solidFill>
                            <a:schemeClr val="lt1"/>
                          </a:solidFill>
                          <a:latin typeface="Calibri" panose="020F0502020204030204"/>
                        </a:defRPr>
                      </a:lvl2pPr>
                      <a:lvl3pPr marL="914423" algn="l" defTabSz="914423" rtl="0" eaLnBrk="1" latinLnBrk="0" hangingPunct="1">
                        <a:defRPr kumimoji="1" sz="1800" b="1" kern="1200">
                          <a:solidFill>
                            <a:schemeClr val="lt1"/>
                          </a:solidFill>
                          <a:latin typeface="Calibri" panose="020F0502020204030204"/>
                        </a:defRPr>
                      </a:lvl3pPr>
                      <a:lvl4pPr marL="1371634" algn="l" defTabSz="914423" rtl="0" eaLnBrk="1" latinLnBrk="0" hangingPunct="1">
                        <a:defRPr kumimoji="1" sz="1800" b="1" kern="1200">
                          <a:solidFill>
                            <a:schemeClr val="lt1"/>
                          </a:solidFill>
                          <a:latin typeface="Calibri" panose="020F0502020204030204"/>
                        </a:defRPr>
                      </a:lvl4pPr>
                      <a:lvl5pPr marL="1828846" algn="l" defTabSz="914423" rtl="0" eaLnBrk="1" latinLnBrk="0" hangingPunct="1">
                        <a:defRPr kumimoji="1" sz="1800" b="1" kern="1200">
                          <a:solidFill>
                            <a:schemeClr val="lt1"/>
                          </a:solidFill>
                          <a:latin typeface="Calibri" panose="020F0502020204030204"/>
                        </a:defRPr>
                      </a:lvl5pPr>
                      <a:lvl6pPr marL="2286057" algn="l" defTabSz="914423" rtl="0" eaLnBrk="1" latinLnBrk="0" hangingPunct="1">
                        <a:defRPr kumimoji="1" sz="1800" b="1" kern="1200">
                          <a:solidFill>
                            <a:schemeClr val="lt1"/>
                          </a:solidFill>
                          <a:latin typeface="Calibri" panose="020F0502020204030204"/>
                        </a:defRPr>
                      </a:lvl6pPr>
                      <a:lvl7pPr marL="2743269" algn="l" defTabSz="914423" rtl="0" eaLnBrk="1" latinLnBrk="0" hangingPunct="1">
                        <a:defRPr kumimoji="1" sz="1800" b="1" kern="1200">
                          <a:solidFill>
                            <a:schemeClr val="lt1"/>
                          </a:solidFill>
                          <a:latin typeface="Calibri" panose="020F0502020204030204"/>
                        </a:defRPr>
                      </a:lvl7pPr>
                      <a:lvl8pPr marL="3200480" algn="l" defTabSz="914423" rtl="0" eaLnBrk="1" latinLnBrk="0" hangingPunct="1">
                        <a:defRPr kumimoji="1" sz="1800" b="1" kern="1200">
                          <a:solidFill>
                            <a:schemeClr val="lt1"/>
                          </a:solidFill>
                          <a:latin typeface="Calibri" panose="020F0502020204030204"/>
                        </a:defRPr>
                      </a:lvl8pPr>
                      <a:lvl9pPr marL="3657691" algn="l" defTabSz="914423" rtl="0" eaLnBrk="1" latinLnBrk="0" hangingPunct="1">
                        <a:defRPr kumimoji="1" sz="1800" b="1" kern="1200">
                          <a:solidFill>
                            <a:schemeClr val="lt1"/>
                          </a:solidFill>
                          <a:latin typeface="Calibri" panose="020F0502020204030204"/>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葬祭</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49541065"/>
                  </a:ext>
                </a:extLst>
              </a:tr>
              <a:tr h="324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宗教団体</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940608094"/>
                  </a:ext>
                </a:extLst>
              </a:tr>
              <a:tr h="324000">
                <a:tc>
                  <a:txBody>
                    <a:bodyPr/>
                    <a:lstStyle>
                      <a:lvl1pPr marL="0" algn="l" defTabSz="914423" rtl="0" eaLnBrk="1" latinLnBrk="0" hangingPunct="1">
                        <a:defRPr kumimoji="1" sz="1800" b="1" kern="1200">
                          <a:solidFill>
                            <a:schemeClr val="lt1"/>
                          </a:solidFill>
                          <a:latin typeface="メイリオ"/>
                          <a:ea typeface="メイリオ"/>
                        </a:defRPr>
                      </a:lvl1pPr>
                      <a:lvl2pPr marL="457212" algn="l" defTabSz="914423" rtl="0" eaLnBrk="1" latinLnBrk="0" hangingPunct="1">
                        <a:defRPr kumimoji="1" sz="1800" b="1" kern="1200">
                          <a:solidFill>
                            <a:schemeClr val="lt1"/>
                          </a:solidFill>
                          <a:latin typeface="メイリオ"/>
                          <a:ea typeface="メイリオ"/>
                        </a:defRPr>
                      </a:lvl2pPr>
                      <a:lvl3pPr marL="914423" algn="l" defTabSz="914423" rtl="0" eaLnBrk="1" latinLnBrk="0" hangingPunct="1">
                        <a:defRPr kumimoji="1" sz="1800" b="1" kern="1200">
                          <a:solidFill>
                            <a:schemeClr val="lt1"/>
                          </a:solidFill>
                          <a:latin typeface="メイリオ"/>
                          <a:ea typeface="メイリオ"/>
                        </a:defRPr>
                      </a:lvl3pPr>
                      <a:lvl4pPr marL="1371634" algn="l" defTabSz="914423" rtl="0" eaLnBrk="1" latinLnBrk="0" hangingPunct="1">
                        <a:defRPr kumimoji="1" sz="1800" b="1" kern="1200">
                          <a:solidFill>
                            <a:schemeClr val="lt1"/>
                          </a:solidFill>
                          <a:latin typeface="メイリオ"/>
                          <a:ea typeface="メイリオ"/>
                        </a:defRPr>
                      </a:lvl4pPr>
                      <a:lvl5pPr marL="1828846" algn="l" defTabSz="914423" rtl="0" eaLnBrk="1" latinLnBrk="0" hangingPunct="1">
                        <a:defRPr kumimoji="1" sz="1800" b="1" kern="1200">
                          <a:solidFill>
                            <a:schemeClr val="lt1"/>
                          </a:solidFill>
                          <a:latin typeface="メイリオ"/>
                          <a:ea typeface="メイリオ"/>
                        </a:defRPr>
                      </a:lvl5pPr>
                      <a:lvl6pPr marL="2286057" algn="l" defTabSz="914423" rtl="0" eaLnBrk="1" latinLnBrk="0" hangingPunct="1">
                        <a:defRPr kumimoji="1" sz="1800" b="1" kern="1200">
                          <a:solidFill>
                            <a:schemeClr val="lt1"/>
                          </a:solidFill>
                          <a:latin typeface="メイリオ"/>
                          <a:ea typeface="メイリオ"/>
                        </a:defRPr>
                      </a:lvl6pPr>
                      <a:lvl7pPr marL="2743269" algn="l" defTabSz="914423" rtl="0" eaLnBrk="1" latinLnBrk="0" hangingPunct="1">
                        <a:defRPr kumimoji="1" sz="1800" b="1" kern="1200">
                          <a:solidFill>
                            <a:schemeClr val="lt1"/>
                          </a:solidFill>
                          <a:latin typeface="メイリオ"/>
                          <a:ea typeface="メイリオ"/>
                        </a:defRPr>
                      </a:lvl7pPr>
                      <a:lvl8pPr marL="3200480" algn="l" defTabSz="914423" rtl="0" eaLnBrk="1" latinLnBrk="0" hangingPunct="1">
                        <a:defRPr kumimoji="1" sz="1800" b="1" kern="1200">
                          <a:solidFill>
                            <a:schemeClr val="lt1"/>
                          </a:solidFill>
                          <a:latin typeface="メイリオ"/>
                          <a:ea typeface="メイリオ"/>
                        </a:defRPr>
                      </a:lvl8pPr>
                      <a:lvl9pPr marL="3657691" algn="l" defTabSz="914423" rtl="0" eaLnBrk="1" latinLnBrk="0" hangingPunct="1">
                        <a:defRPr kumimoji="1" sz="1800" b="1" kern="1200">
                          <a:solidFill>
                            <a:schemeClr val="lt1"/>
                          </a:solidFill>
                          <a:latin typeface="メイリオ"/>
                          <a:ea typeface="メイリオ"/>
                        </a:defRPr>
                      </a:lvl9pPr>
                    </a:lstStyle>
                    <a:p>
                      <a:pPr algn="l" fontAlgn="ctr"/>
                      <a:r>
                        <a:rPr lang="ja-JP" altLang="en-US" sz="850" b="0" u="none" strike="noStrike" dirty="0">
                          <a:solidFill>
                            <a:schemeClr val="bg1"/>
                          </a:solidFill>
                          <a:effectLst/>
                          <a:latin typeface="Meiryo" panose="020B0604030504040204" pitchFamily="34" charset="-128"/>
                          <a:ea typeface="Meiryo" panose="020B0604030504040204" pitchFamily="34" charset="-128"/>
                        </a:rPr>
                        <a:t>団体による意見広告、主観的な意見を強く伝えるもの</a:t>
                      </a:r>
                      <a:endParaRPr lang="ja-JP" altLang="en-US" sz="850" b="0" i="0" u="none" strike="noStrike" dirty="0">
                        <a:solidFill>
                          <a:schemeClr val="bg1"/>
                        </a:solidFill>
                        <a:effectLst/>
                        <a:latin typeface="Meiryo" panose="020B0604030504040204" pitchFamily="34" charset="-128"/>
                        <a:ea typeface="Meiryo" panose="020B0604030504040204" pitchFamily="34" charset="-128"/>
                      </a:endParaRP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40765094"/>
                  </a:ext>
                </a:extLst>
              </a:tr>
              <a:tr h="324000">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algn="l" fontAlgn="ctr"/>
                      <a:r>
                        <a:rPr lang="ja-JP" altLang="en-US" sz="850" b="0" i="0" u="none" strike="noStrike" dirty="0">
                          <a:solidFill>
                            <a:schemeClr val="bg1"/>
                          </a:solidFill>
                          <a:effectLst/>
                          <a:latin typeface="Meiryo" panose="020B0604030504040204" pitchFamily="34" charset="-128"/>
                          <a:ea typeface="Meiryo" panose="020B0604030504040204" pitchFamily="34" charset="-128"/>
                        </a:rPr>
                        <a:t>加熱式たばこ</a:t>
                      </a: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ctr" latinLnBrk="0" hangingPunct="1">
                        <a:lnSpc>
                          <a:spcPct val="100000"/>
                        </a:lnSpc>
                        <a:spcBef>
                          <a:spcPts val="0"/>
                        </a:spcBef>
                        <a:spcAft>
                          <a:spcPts val="0"/>
                        </a:spcAft>
                        <a:buClrTx/>
                        <a:buSzTx/>
                        <a:buFontTx/>
                        <a:buNone/>
                        <a:tabLst/>
                        <a:defRPr/>
                      </a:pP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31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2980348530"/>
                  </a:ext>
                </a:extLst>
              </a:tr>
              <a:tr h="324000">
                <a:tc>
                  <a:txBody>
                    <a:bodyPr/>
                    <a:lstStyle/>
                    <a:p>
                      <a:pPr algn="l" fontAlgn="ctr"/>
                      <a:r>
                        <a:rPr lang="ja-JP" altLang="en-US" sz="850" b="0" i="0" u="none" strike="noStrike" dirty="0">
                          <a:solidFill>
                            <a:schemeClr val="bg1"/>
                          </a:solidFill>
                          <a:effectLst/>
                          <a:latin typeface="Meiryo" panose="020B0604030504040204" pitchFamily="34" charset="-128"/>
                          <a:ea typeface="Meiryo" panose="020B0604030504040204" pitchFamily="34" charset="-128"/>
                        </a:rPr>
                        <a:t>電子たばこ</a:t>
                      </a:r>
                    </a:p>
                  </a:txBody>
                  <a:tcPr marL="180000" marR="5260" marT="5260" marB="0" anchor="ctr">
                    <a:lnL w="12700" cmpd="sng">
                      <a:solidFill>
                        <a:srgbClr val="FFFFFF"/>
                      </a:solidFill>
                    </a:lnL>
                    <a:lnR w="3175"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ja-JP" sz="900" b="1" u="none" strike="noStrike" dirty="0">
                          <a:solidFill>
                            <a:srgbClr val="0D0D0D"/>
                          </a:solidFill>
                          <a:effectLst/>
                          <a:latin typeface="Meiryo"/>
                          <a:ea typeface="Meiryo"/>
                        </a:rPr>
                        <a:t>×</a:t>
                      </a:r>
                      <a:endParaRPr lang="en-US" altLang="ja-JP" sz="900" b="1" i="0" u="none" strike="noStrike" dirty="0">
                        <a:solidFill>
                          <a:srgbClr val="0D0D0D"/>
                        </a:solidFill>
                        <a:effectLst/>
                        <a:latin typeface="Meiryo"/>
                        <a:ea typeface="Meiryo"/>
                      </a:endParaRPr>
                    </a:p>
                  </a:txBody>
                  <a:tcPr marL="6350" marR="6350" marT="6350" marB="0" anchor="ctr">
                    <a:lnL w="3175"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175"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57254590"/>
                  </a:ext>
                </a:extLst>
              </a:tr>
            </a:tbl>
          </a:graphicData>
        </a:graphic>
      </p:graphicFrame>
    </p:spTree>
    <p:extLst>
      <p:ext uri="{BB962C8B-B14F-4D97-AF65-F5344CB8AC3E}">
        <p14:creationId xmlns:p14="http://schemas.microsoft.com/office/powerpoint/2010/main" val="209004153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CFA8DE-9CC6-8B23-3FCD-3F0AAF3F7CDB}"/>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FDECBDB2-598C-C275-86DA-F806CE7D0B78}"/>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475C7351-E1DE-C691-1C06-331FC75589E3}"/>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ABAEDD4E-C642-41D3-593D-2271B479DE62}"/>
              </a:ext>
            </a:extLst>
          </p:cNvPr>
          <p:cNvSpPr>
            <a:spLocks noGrp="1"/>
          </p:cNvSpPr>
          <p:nvPr>
            <p:ph type="body" sz="quarter" idx="10"/>
          </p:nvPr>
        </p:nvSpPr>
        <p:spPr>
          <a:xfrm>
            <a:off x="1887808" y="252000"/>
            <a:ext cx="8136904" cy="335028"/>
          </a:xfrm>
        </p:spPr>
        <p:txBody>
          <a:bodyPr/>
          <a:lstStyle/>
          <a:p>
            <a:r>
              <a:rPr lang="ja-JP" altLang="en-US" dirty="0">
                <a:solidFill>
                  <a:srgbClr val="000048"/>
                </a:solidFill>
              </a:rPr>
              <a:t>掲載制限カテゴリー</a:t>
            </a:r>
            <a:endParaRPr kumimoji="1" lang="ja-JP" altLang="en-US" dirty="0">
              <a:solidFill>
                <a:srgbClr val="000048"/>
              </a:solidFill>
            </a:endParaRPr>
          </a:p>
        </p:txBody>
      </p:sp>
      <p:graphicFrame>
        <p:nvGraphicFramePr>
          <p:cNvPr id="2" name="表 1">
            <a:extLst>
              <a:ext uri="{FF2B5EF4-FFF2-40B4-BE49-F238E27FC236}">
                <a16:creationId xmlns:a16="http://schemas.microsoft.com/office/drawing/2014/main" id="{5D3D9B77-A695-FEEC-C415-67DE00663E62}"/>
              </a:ext>
            </a:extLst>
          </p:cNvPr>
          <p:cNvGraphicFramePr>
            <a:graphicFrameLocks noGrp="1"/>
          </p:cNvGraphicFramePr>
          <p:nvPr>
            <p:extLst>
              <p:ext uri="{D42A27DB-BD31-4B8C-83A1-F6EECF244321}">
                <p14:modId xmlns:p14="http://schemas.microsoft.com/office/powerpoint/2010/main" val="2292253615"/>
              </p:ext>
            </p:extLst>
          </p:nvPr>
        </p:nvGraphicFramePr>
        <p:xfrm>
          <a:off x="479425" y="3277514"/>
          <a:ext cx="11248747" cy="1185970"/>
        </p:xfrm>
        <a:graphic>
          <a:graphicData uri="http://schemas.openxmlformats.org/drawingml/2006/table">
            <a:tbl>
              <a:tblPr firstCol="1" bandRow="1"/>
              <a:tblGrid>
                <a:gridCol w="865192">
                  <a:extLst>
                    <a:ext uri="{9D8B030D-6E8A-4147-A177-3AD203B41FA5}">
                      <a16:colId xmlns:a16="http://schemas.microsoft.com/office/drawing/2014/main" val="3608287535"/>
                    </a:ext>
                  </a:extLst>
                </a:gridCol>
                <a:gridCol w="1240642">
                  <a:extLst>
                    <a:ext uri="{9D8B030D-6E8A-4147-A177-3AD203B41FA5}">
                      <a16:colId xmlns:a16="http://schemas.microsoft.com/office/drawing/2014/main" val="135909385"/>
                    </a:ext>
                  </a:extLst>
                </a:gridCol>
                <a:gridCol w="4839269">
                  <a:extLst>
                    <a:ext uri="{9D8B030D-6E8A-4147-A177-3AD203B41FA5}">
                      <a16:colId xmlns:a16="http://schemas.microsoft.com/office/drawing/2014/main" val="2591893762"/>
                    </a:ext>
                  </a:extLst>
                </a:gridCol>
                <a:gridCol w="1232453">
                  <a:extLst>
                    <a:ext uri="{9D8B030D-6E8A-4147-A177-3AD203B41FA5}">
                      <a16:colId xmlns:a16="http://schemas.microsoft.com/office/drawing/2014/main" val="664908994"/>
                    </a:ext>
                  </a:extLst>
                </a:gridCol>
                <a:gridCol w="1212574">
                  <a:extLst>
                    <a:ext uri="{9D8B030D-6E8A-4147-A177-3AD203B41FA5}">
                      <a16:colId xmlns:a16="http://schemas.microsoft.com/office/drawing/2014/main" val="1931427765"/>
                    </a:ext>
                  </a:extLst>
                </a:gridCol>
                <a:gridCol w="1858617">
                  <a:extLst>
                    <a:ext uri="{9D8B030D-6E8A-4147-A177-3AD203B41FA5}">
                      <a16:colId xmlns:a16="http://schemas.microsoft.com/office/drawing/2014/main" val="2760754859"/>
                    </a:ext>
                  </a:extLst>
                </a:gridCol>
              </a:tblGrid>
              <a:tr h="46705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問い合わせ</a:t>
                      </a:r>
                      <a:endParaRPr kumimoji="1" lang="en-US" altLang="ja-JP" sz="1000" b="1" kern="120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内容</a:t>
                      </a:r>
                      <a:endParaRPr kumimoji="1" lang="en-US" altLang="ja-JP" sz="1000" b="1" kern="1200" dirty="0">
                        <a:solidFill>
                          <a:schemeClr val="bg1"/>
                        </a:solidFill>
                        <a:latin typeface="Meiryo" panose="020B0604030504040204" pitchFamily="34" charset="-128"/>
                        <a:ea typeface="Meiryo" panose="020B0604030504040204" pitchFamily="34" charset="-128"/>
                        <a:cs typeface="+mn-cs"/>
                      </a:endParaRP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項目</a:t>
                      </a: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詳細</a:t>
                      </a: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必須</a:t>
                      </a:r>
                      <a:r>
                        <a:rPr kumimoji="1" lang="en-US" altLang="ja-JP" sz="1000" b="1" kern="1200" dirty="0">
                          <a:solidFill>
                            <a:schemeClr val="bg1"/>
                          </a:solidFill>
                          <a:latin typeface="Meiryo" panose="020B0604030504040204" pitchFamily="34" charset="-128"/>
                          <a:ea typeface="Meiryo" panose="020B0604030504040204" pitchFamily="34" charset="-128"/>
                          <a:cs typeface="+mn-cs"/>
                        </a:rPr>
                        <a:t>/</a:t>
                      </a:r>
                      <a:r>
                        <a:rPr kumimoji="1" lang="ja-JP" altLang="en-US" sz="1000" b="1" kern="1200" dirty="0">
                          <a:solidFill>
                            <a:schemeClr val="bg1"/>
                          </a:solidFill>
                          <a:latin typeface="Meiryo" panose="020B0604030504040204" pitchFamily="34" charset="-128"/>
                          <a:ea typeface="Meiryo" panose="020B0604030504040204" pitchFamily="34" charset="-128"/>
                          <a:cs typeface="+mn-cs"/>
                        </a:rPr>
                        <a:t>任意</a:t>
                      </a: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期日</a:t>
                      </a: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審査依頼フォーム</a:t>
                      </a:r>
                    </a:p>
                  </a:txBody>
                  <a:tcPr marL="45720" marR="45720" marT="0" marB="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632432">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dirty="0">
                          <a:solidFill>
                            <a:schemeClr val="bg1"/>
                          </a:solidFill>
                          <a:latin typeface="Meiryo" panose="020B0604030504040204" pitchFamily="34" charset="-128"/>
                          <a:ea typeface="Meiryo" panose="020B0604030504040204" pitchFamily="34" charset="-128"/>
                          <a:cs typeface="+mn-cs"/>
                        </a:rPr>
                        <a:t>掲載制限</a:t>
                      </a:r>
                      <a:endParaRPr kumimoji="1" lang="en-US" altLang="ja-JP" sz="1000" b="0" i="0" kern="1200" noProof="0" dirty="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0" i="0" kern="1200" noProof="0" dirty="0">
                          <a:solidFill>
                            <a:schemeClr val="bg1"/>
                          </a:solidFill>
                          <a:latin typeface="Meiryo" panose="020B0604030504040204" pitchFamily="34" charset="-128"/>
                          <a:ea typeface="Meiryo" panose="020B0604030504040204" pitchFamily="34" charset="-128"/>
                          <a:cs typeface="+mn-cs"/>
                        </a:rPr>
                        <a:t>掲載制限</a:t>
                      </a:r>
                      <a:endParaRPr kumimoji="1" lang="en-US" altLang="ja-JP" sz="1000" b="0" i="0" kern="1200" noProof="0" dirty="0">
                        <a:solidFill>
                          <a:schemeClr val="bg1"/>
                        </a:solidFill>
                        <a:latin typeface="Meiryo" panose="020B0604030504040204" pitchFamily="34" charset="-128"/>
                        <a:ea typeface="Meiryo" panose="020B0604030504040204" pitchFamily="34" charset="-128"/>
                        <a:cs typeface="+mn-cs"/>
                      </a:endParaRPr>
                    </a:p>
                    <a:p>
                      <a:pPr algn="ctr">
                        <a:lnSpc>
                          <a:spcPct val="110000"/>
                        </a:lnSpc>
                      </a:pPr>
                      <a:r>
                        <a:rPr kumimoji="1" lang="ja-JP" altLang="en-US" sz="1000" b="0" i="0" kern="1200" noProof="0" dirty="0">
                          <a:solidFill>
                            <a:schemeClr val="bg1"/>
                          </a:solidFill>
                          <a:latin typeface="Meiryo" panose="020B0604030504040204" pitchFamily="34" charset="-128"/>
                          <a:ea typeface="Meiryo" panose="020B0604030504040204" pitchFamily="34" charset="-128"/>
                          <a:cs typeface="+mn-cs"/>
                        </a:rPr>
                        <a:t>カテゴリー</a:t>
                      </a:r>
                      <a:endParaRPr kumimoji="1" lang="ja-JP" altLang="en-US" sz="1000" b="0" i="0" kern="1200" dirty="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00" b="0" kern="1200" noProof="0" dirty="0">
                          <a:solidFill>
                            <a:srgbClr val="0D0D0D"/>
                          </a:solidFill>
                          <a:latin typeface="Meiryo" panose="020B0604030504040204" pitchFamily="34" charset="-128"/>
                          <a:ea typeface="Meiryo" panose="020B0604030504040204" pitchFamily="34" charset="-128"/>
                          <a:cs typeface="+mn-cs"/>
                        </a:rPr>
                        <a:t>「掲載制限に該当する広告内容」の判断</a:t>
                      </a:r>
                      <a:endParaRPr kumimoji="1" lang="en-US" altLang="ja-JP" sz="1000" b="0" kern="1200" noProof="0" dirty="0">
                        <a:solidFill>
                          <a:srgbClr val="0D0D0D"/>
                        </a:solidFill>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00" b="0" kern="1200" noProof="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noProof="0" dirty="0">
                          <a:solidFill>
                            <a:srgbClr val="0D0D0D"/>
                          </a:solidFill>
                          <a:latin typeface="Meiryo" panose="020B0604030504040204" pitchFamily="34" charset="-128"/>
                          <a:ea typeface="Meiryo" panose="020B0604030504040204" pitchFamily="34" charset="-128"/>
                          <a:cs typeface="+mn-cs"/>
                        </a:rPr>
                        <a:t>掲載制限カテゴリーの確認の場合に選択。</a:t>
                      </a:r>
                      <a:r>
                        <a:rPr kumimoji="1" lang="ja-JP" altLang="en-US" sz="1000" b="0" kern="1200" noProof="0" dirty="0">
                          <a:solidFill>
                            <a:srgbClr val="002AFF"/>
                          </a:solidFill>
                          <a:latin typeface="Meiryo" panose="020B0604030504040204" pitchFamily="34" charset="-128"/>
                          <a:ea typeface="Meiryo" panose="020B0604030504040204" pitchFamily="34" charset="-128"/>
                          <a:cs typeface="+mn-cs"/>
                        </a:rPr>
                        <a:t>判断にはリンク先サイトが必要</a:t>
                      </a:r>
                      <a:r>
                        <a:rPr kumimoji="1" lang="ja-JP" altLang="en-US" sz="1000" b="0" kern="1200" noProof="0" dirty="0">
                          <a:solidFill>
                            <a:srgbClr val="0D0D0D"/>
                          </a:solidFill>
                          <a:latin typeface="Meiryo" panose="020B0604030504040204" pitchFamily="34" charset="-128"/>
                          <a:ea typeface="Meiryo" panose="020B0604030504040204" pitchFamily="34" charset="-128"/>
                          <a:cs typeface="+mn-cs"/>
                        </a:rPr>
                        <a:t>となり、クリエイティブのみでは判断できかねます。</a:t>
                      </a:r>
                    </a:p>
                  </a:txBody>
                  <a:tcPr marL="108000" marR="108000" marT="108000" marB="1080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1" kern="1200" dirty="0">
                          <a:solidFill>
                            <a:srgbClr val="0D0D0D"/>
                          </a:solidFill>
                          <a:latin typeface="Meiryo" panose="020B0604030504040204" pitchFamily="34" charset="-128"/>
                          <a:ea typeface="Meiryo" panose="020B0604030504040204" pitchFamily="34" charset="-128"/>
                          <a:cs typeface="+mn-cs"/>
                        </a:rPr>
                        <a:t>任意</a:t>
                      </a:r>
                    </a:p>
                  </a:txBody>
                  <a:tcPr marL="108000" marR="108000" marT="108000" marB="1080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00" rtl="0" eaLnBrk="1" latinLnBrk="0" hangingPunct="1">
                        <a:defRPr kumimoji="1" sz="1800" kern="1200">
                          <a:solidFill>
                            <a:schemeClr val="tx1"/>
                          </a:solidFill>
                          <a:latin typeface="Calibri" panose="020F0502020204030204"/>
                        </a:defRPr>
                      </a:lvl1pPr>
                      <a:lvl2pPr marL="457200" algn="l" defTabSz="914400" rtl="0" eaLnBrk="1" latinLnBrk="0" hangingPunct="1">
                        <a:defRPr kumimoji="1" sz="1800" kern="1200">
                          <a:solidFill>
                            <a:schemeClr val="tx1"/>
                          </a:solidFill>
                          <a:latin typeface="Calibri" panose="020F0502020204030204"/>
                        </a:defRPr>
                      </a:lvl2pPr>
                      <a:lvl3pPr marL="914400" algn="l" defTabSz="914400" rtl="0" eaLnBrk="1" latinLnBrk="0" hangingPunct="1">
                        <a:defRPr kumimoji="1" sz="1800" kern="1200">
                          <a:solidFill>
                            <a:schemeClr val="tx1"/>
                          </a:solidFill>
                          <a:latin typeface="Calibri" panose="020F0502020204030204"/>
                        </a:defRPr>
                      </a:lvl3pPr>
                      <a:lvl4pPr marL="1371600" algn="l" defTabSz="914400" rtl="0" eaLnBrk="1" latinLnBrk="0" hangingPunct="1">
                        <a:defRPr kumimoji="1" sz="1800" kern="1200">
                          <a:solidFill>
                            <a:schemeClr val="tx1"/>
                          </a:solidFill>
                          <a:latin typeface="Calibri" panose="020F0502020204030204"/>
                        </a:defRPr>
                      </a:lvl4pPr>
                      <a:lvl5pPr marL="1828800" algn="l" defTabSz="914400" rtl="0" eaLnBrk="1" latinLnBrk="0" hangingPunct="1">
                        <a:defRPr kumimoji="1" sz="1800" kern="1200">
                          <a:solidFill>
                            <a:schemeClr val="tx1"/>
                          </a:solidFill>
                          <a:latin typeface="Calibri" panose="020F0502020204030204"/>
                        </a:defRPr>
                      </a:lvl5pPr>
                      <a:lvl6pPr marL="2286000" algn="l" defTabSz="914400" rtl="0" eaLnBrk="1" latinLnBrk="0" hangingPunct="1">
                        <a:defRPr kumimoji="1" sz="1800" kern="1200">
                          <a:solidFill>
                            <a:schemeClr val="tx1"/>
                          </a:solidFill>
                          <a:latin typeface="Calibri" panose="020F0502020204030204"/>
                        </a:defRPr>
                      </a:lvl6pPr>
                      <a:lvl7pPr marL="2743200" algn="l" defTabSz="914400" rtl="0" eaLnBrk="1" latinLnBrk="0" hangingPunct="1">
                        <a:defRPr kumimoji="1" sz="1800" kern="1200">
                          <a:solidFill>
                            <a:schemeClr val="tx1"/>
                          </a:solidFill>
                          <a:latin typeface="Calibri" panose="020F0502020204030204"/>
                        </a:defRPr>
                      </a:lvl7pPr>
                      <a:lvl8pPr marL="3200400" algn="l" defTabSz="914400" rtl="0" eaLnBrk="1" latinLnBrk="0" hangingPunct="1">
                        <a:defRPr kumimoji="1" sz="1800" kern="1200">
                          <a:solidFill>
                            <a:schemeClr val="tx1"/>
                          </a:solidFill>
                          <a:latin typeface="Calibri" panose="020F0502020204030204"/>
                        </a:defRPr>
                      </a:lvl8pPr>
                      <a:lvl9pPr marL="3657600" algn="l" defTabSz="914400" rtl="0" eaLnBrk="1" latinLnBrk="0" hangingPunct="1">
                        <a:defRPr kumimoji="1" sz="1800" kern="1200">
                          <a:solidFill>
                            <a:schemeClr val="tx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100" b="0" dirty="0">
                          <a:solidFill>
                            <a:srgbClr val="0D0D0D"/>
                          </a:solidFill>
                          <a:latin typeface="Meiryo" panose="020B0604030504040204" pitchFamily="34" charset="-128"/>
                          <a:ea typeface="Meiryo" panose="020B0604030504040204" pitchFamily="34" charset="-128"/>
                        </a:rPr>
                        <a:t>掲載に間に合うよう適宜</a:t>
                      </a:r>
                      <a:endParaRPr kumimoji="1" lang="en-US" altLang="ja-JP" sz="1100" b="0" kern="1200" noProof="0" dirty="0">
                        <a:solidFill>
                          <a:schemeClr val="tx1">
                            <a:lumMod val="65000"/>
                            <a:lumOff val="35000"/>
                          </a:schemeClr>
                        </a:solidFill>
                        <a:latin typeface="+mn-lt"/>
                        <a:ea typeface="+mn-ea"/>
                        <a:cs typeface="+mn-cs"/>
                      </a:endParaRPr>
                    </a:p>
                  </a:txBody>
                  <a:tcPr marL="163440" marR="16344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5098"/>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marR="0" lvl="0" indent="-171450" algn="l" defTabSz="914423" rtl="0" eaLnBrk="1" fontAlgn="auto" latinLnBrk="0" hangingPunct="1">
                        <a:lnSpc>
                          <a:spcPct val="110000"/>
                        </a:lnSpc>
                        <a:spcBef>
                          <a:spcPts val="0"/>
                        </a:spcBef>
                        <a:spcAft>
                          <a:spcPts val="0"/>
                        </a:spcAft>
                        <a:buClr>
                          <a:schemeClr val="accent5"/>
                        </a:buClr>
                        <a:buSzTx/>
                        <a:buFont typeface="Wingdings" pitchFamily="2" charset="2"/>
                        <a:buChar char="n"/>
                        <a:tabLst/>
                        <a:defRPr/>
                      </a:pPr>
                      <a:r>
                        <a:rPr kumimoji="1" lang="ja-JP" altLang="en-US" sz="1000" b="0" dirty="0">
                          <a:solidFill>
                            <a:schemeClr val="tx1">
                              <a:lumMod val="65000"/>
                              <a:lumOff val="35000"/>
                            </a:schemeClr>
                          </a:solidFill>
                          <a:latin typeface="Meiryo" panose="020B0604030504040204" pitchFamily="34" charset="-128"/>
                          <a:ea typeface="Meiryo" panose="020B0604030504040204" pitchFamily="34" charset="-128"/>
                          <a:hlinkClick r:id="rId3"/>
                        </a:rPr>
                        <a:t>掲載制限カテゴリー確認　依頼フォーム</a:t>
                      </a:r>
                      <a:br>
                        <a:rPr kumimoji="1" lang="en-US" altLang="ja-JP" sz="1000" b="0" dirty="0">
                          <a:latin typeface="Meiryo" panose="020B0604030504040204" pitchFamily="34" charset="-128"/>
                          <a:ea typeface="Meiryo" panose="020B0604030504040204" pitchFamily="34" charset="-128"/>
                        </a:rPr>
                      </a:br>
                      <a:endParaRPr lang="en-US" altLang="ja-JP" sz="1000" b="0" dirty="0">
                        <a:latin typeface="Meiryo" panose="020B0604030504040204" pitchFamily="34" charset="-128"/>
                        <a:ea typeface="Meiryo" panose="020B0604030504040204" pitchFamily="34" charset="-128"/>
                      </a:endParaRPr>
                    </a:p>
                  </a:txBody>
                  <a:tcPr marL="108000" marR="108000" marT="108000" marB="108000" anchor="ctr">
                    <a:lnL w="38100" cap="flat" cmpd="sng" algn="ctr">
                      <a:solidFill>
                        <a:srgbClr val="FFFFFF"/>
                      </a:solidFill>
                      <a:prstDash val="solid"/>
                      <a:round/>
                      <a:headEnd type="none" w="med" len="med"/>
                      <a:tailEnd type="none" w="med" len="med"/>
                    </a:lnL>
                    <a:lnR w="381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5098"/>
                      </a:srgbClr>
                    </a:solidFill>
                  </a:tcPr>
                </a:tc>
                <a:extLst>
                  <a:ext uri="{0D108BD9-81ED-4DB2-BD59-A6C34878D82A}">
                    <a16:rowId xmlns:a16="http://schemas.microsoft.com/office/drawing/2014/main" val="2463668774"/>
                  </a:ext>
                </a:extLst>
              </a:tr>
            </a:tbl>
          </a:graphicData>
        </a:graphic>
      </p:graphicFrame>
      <p:sp>
        <p:nvSpPr>
          <p:cNvPr id="3" name="テキスト ボックス 2">
            <a:extLst>
              <a:ext uri="{FF2B5EF4-FFF2-40B4-BE49-F238E27FC236}">
                <a16:creationId xmlns:a16="http://schemas.microsoft.com/office/drawing/2014/main" id="{A2FA6B53-EC21-3006-7EA0-979FDAC3BE84}"/>
              </a:ext>
            </a:extLst>
          </p:cNvPr>
          <p:cNvSpPr txBox="1"/>
          <p:nvPr/>
        </p:nvSpPr>
        <p:spPr>
          <a:xfrm>
            <a:off x="479425" y="1089025"/>
            <a:ext cx="11233150" cy="2132892"/>
          </a:xfrm>
          <a:prstGeom prst="rect">
            <a:avLst/>
          </a:prstGeom>
          <a:noFill/>
        </p:spPr>
        <p:txBody>
          <a:bodyPr wrap="square" lIns="0" tIns="0" rIns="0" bIns="0" rtlCol="0">
            <a:spAutoFit/>
          </a:bodyPr>
          <a:lstStyle/>
          <a:p>
            <a:pPr eaLnBrk="1" fontAlgn="auto" hangingPunct="1">
              <a:lnSpc>
                <a:spcPct val="130000"/>
              </a:lnSpc>
              <a:spcBef>
                <a:spcPts val="0"/>
              </a:spcBef>
              <a:spcAft>
                <a:spcPts val="0"/>
              </a:spcAft>
            </a:pPr>
            <a:r>
              <a:rPr lang="ja-JP" altLang="en-US" sz="1400" dirty="0">
                <a:solidFill>
                  <a:schemeClr val="tx1">
                    <a:lumMod val="95000"/>
                    <a:lumOff val="5000"/>
                  </a:schemeClr>
                </a:solidFill>
                <a:latin typeface="+mn-ea"/>
                <a:ea typeface="+mn-ea"/>
              </a:rPr>
              <a:t>広告主様の訴求したい商品</a:t>
            </a:r>
            <a:r>
              <a:rPr lang="en-US" altLang="ja-JP" sz="1400" dirty="0">
                <a:solidFill>
                  <a:schemeClr val="tx1">
                    <a:lumMod val="95000"/>
                    <a:lumOff val="5000"/>
                  </a:schemeClr>
                </a:solidFill>
                <a:latin typeface="+mn-ea"/>
                <a:ea typeface="+mn-ea"/>
              </a:rPr>
              <a:t>/</a:t>
            </a:r>
            <a:r>
              <a:rPr lang="ja-JP" altLang="en-US" sz="1400" dirty="0">
                <a:solidFill>
                  <a:schemeClr val="tx1">
                    <a:lumMod val="95000"/>
                    <a:lumOff val="5000"/>
                  </a:schemeClr>
                </a:solidFill>
                <a:latin typeface="+mn-ea"/>
                <a:ea typeface="+mn-ea"/>
              </a:rPr>
              <a:t>サービスが掲載制限カテゴリーに該当する場合、掲載を制限させていただくことがあります。</a:t>
            </a:r>
            <a:br>
              <a:rPr lang="en-US" altLang="ja-JP" sz="1400" dirty="0">
                <a:solidFill>
                  <a:srgbClr val="0D0D0D"/>
                </a:solidFill>
                <a:latin typeface="+mn-ea"/>
                <a:ea typeface="+mn-ea"/>
              </a:rPr>
            </a:br>
            <a:r>
              <a:rPr lang="ja-JP" altLang="en-US" sz="1400" dirty="0">
                <a:solidFill>
                  <a:schemeClr val="tx1">
                    <a:lumMod val="95000"/>
                    <a:lumOff val="5000"/>
                  </a:schemeClr>
                </a:solidFill>
                <a:latin typeface="+mn-ea"/>
                <a:ea typeface="+mn-ea"/>
              </a:rPr>
              <a:t>ディスプレイ広告（予約型）の掲載制限に関わる各カテゴリーの定義は</a:t>
            </a:r>
            <a:r>
              <a:rPr lang="ja-JP" altLang="en-US" sz="1400" dirty="0">
                <a:solidFill>
                  <a:srgbClr val="000000"/>
                </a:solidFill>
                <a:latin typeface="+mn-ea"/>
                <a:ea typeface="+mn-ea"/>
                <a:hlinkClick r:id="rId4"/>
              </a:rPr>
              <a:t>掲載制限カテゴリー定義</a:t>
            </a:r>
            <a:r>
              <a:rPr lang="ja-JP" altLang="en-US" sz="1400" dirty="0">
                <a:solidFill>
                  <a:schemeClr val="tx1">
                    <a:lumMod val="95000"/>
                    <a:lumOff val="5000"/>
                  </a:schemeClr>
                </a:solidFill>
                <a:latin typeface="+mn-ea"/>
                <a:ea typeface="+mn-ea"/>
              </a:rPr>
              <a:t> を参照ください。</a:t>
            </a:r>
            <a:endParaRPr lang="en-US" altLang="ja-JP" sz="1100" dirty="0">
              <a:solidFill>
                <a:schemeClr val="tx1">
                  <a:lumMod val="95000"/>
                  <a:lumOff val="5000"/>
                </a:schemeClr>
              </a:solidFill>
              <a:latin typeface="+mn-ea"/>
              <a:ea typeface="+mn-ea"/>
            </a:endParaRPr>
          </a:p>
          <a:p>
            <a:pPr eaLnBrk="1" fontAlgn="auto" hangingPunct="1">
              <a:lnSpc>
                <a:spcPct val="130000"/>
              </a:lnSpc>
              <a:spcBef>
                <a:spcPts val="0"/>
              </a:spcBef>
              <a:spcAft>
                <a:spcPts val="0"/>
              </a:spcAft>
            </a:pPr>
            <a:endParaRPr lang="en-US" altLang="ja-JP" sz="1400" dirty="0">
              <a:solidFill>
                <a:srgbClr val="0D0D0D"/>
              </a:solidFill>
              <a:latin typeface="+mn-ea"/>
              <a:ea typeface="+mn-ea"/>
            </a:endParaRPr>
          </a:p>
          <a:p>
            <a:pPr eaLnBrk="1" fontAlgn="auto" hangingPunct="1">
              <a:spcBef>
                <a:spcPts val="0"/>
              </a:spcBef>
              <a:spcAft>
                <a:spcPts val="0"/>
              </a:spcAft>
            </a:pPr>
            <a:r>
              <a:rPr lang="ja-JP" altLang="en-US" sz="1400" dirty="0">
                <a:solidFill>
                  <a:schemeClr val="tx1">
                    <a:lumMod val="95000"/>
                    <a:lumOff val="5000"/>
                  </a:schemeClr>
                </a:solidFill>
                <a:latin typeface="+mn-ea"/>
                <a:ea typeface="+mn-ea"/>
              </a:rPr>
              <a:t>該当の可否について判断が難しい場合には、</a:t>
            </a:r>
            <a:r>
              <a:rPr lang="ja-JP" altLang="en-US" sz="1400" dirty="0">
                <a:solidFill>
                  <a:srgbClr val="FF0000"/>
                </a:solidFill>
                <a:latin typeface="+mn-ea"/>
                <a:ea typeface="+mn-ea"/>
                <a:hlinkClick r:id="rId3"/>
              </a:rPr>
              <a:t>事前確認用フォーム</a:t>
            </a:r>
            <a:r>
              <a:rPr lang="ja-JP" altLang="en-US" sz="1400" dirty="0">
                <a:solidFill>
                  <a:schemeClr val="tx1">
                    <a:lumMod val="95000"/>
                    <a:lumOff val="5000"/>
                  </a:schemeClr>
                </a:solidFill>
                <a:latin typeface="+mn-ea"/>
                <a:ea typeface="+mn-ea"/>
              </a:rPr>
              <a:t>をご利用ください（審査目安：</a:t>
            </a:r>
            <a:r>
              <a:rPr lang="en-US" altLang="ja-JP" sz="1400" dirty="0">
                <a:solidFill>
                  <a:schemeClr val="tx1">
                    <a:lumMod val="95000"/>
                    <a:lumOff val="5000"/>
                  </a:schemeClr>
                </a:solidFill>
                <a:latin typeface="+mn-ea"/>
                <a:ea typeface="+mn-ea"/>
              </a:rPr>
              <a:t>3</a:t>
            </a:r>
            <a:r>
              <a:rPr lang="ja-JP" altLang="en-US" sz="1400" dirty="0">
                <a:solidFill>
                  <a:schemeClr val="tx1">
                    <a:lumMod val="95000"/>
                    <a:lumOff val="5000"/>
                  </a:schemeClr>
                </a:solidFill>
                <a:latin typeface="+mn-ea"/>
                <a:ea typeface="+mn-ea"/>
              </a:rPr>
              <a:t>営業日）。</a:t>
            </a:r>
            <a:endParaRPr lang="en-US" altLang="ja-JP" sz="1400" dirty="0">
              <a:solidFill>
                <a:schemeClr val="tx1">
                  <a:lumMod val="95000"/>
                  <a:lumOff val="5000"/>
                </a:schemeClr>
              </a:solidFill>
              <a:latin typeface="+mn-ea"/>
              <a:ea typeface="+mn-ea"/>
            </a:endParaRPr>
          </a:p>
          <a:p>
            <a:pPr eaLnBrk="1" fontAlgn="auto" hangingPunct="1">
              <a:spcBef>
                <a:spcPts val="0"/>
              </a:spcBef>
              <a:spcAft>
                <a:spcPts val="0"/>
              </a:spcAft>
            </a:pPr>
            <a:br>
              <a:rPr lang="ja-JP" altLang="en-US" sz="1400" dirty="0">
                <a:solidFill>
                  <a:srgbClr val="000000"/>
                </a:solidFill>
                <a:latin typeface="+mn-ea"/>
                <a:ea typeface="+mn-ea"/>
              </a:rPr>
            </a:br>
            <a:r>
              <a:rPr lang="ja-JP" altLang="en-US" sz="1400" dirty="0">
                <a:solidFill>
                  <a:schemeClr val="tx1">
                    <a:lumMod val="95000"/>
                    <a:lumOff val="5000"/>
                  </a:schemeClr>
                </a:solidFill>
                <a:latin typeface="+mn-ea"/>
                <a:ea typeface="+mn-ea"/>
              </a:rPr>
              <a:t>掲載制限カテゴリーに該当すると判断できる場合は本フォームでの確認依頼は不要です。判断に迷う場合に限りご利用ください。</a:t>
            </a:r>
          </a:p>
          <a:p>
            <a:pPr eaLnBrk="1" fontAlgn="auto" hangingPunct="1">
              <a:spcBef>
                <a:spcPts val="0"/>
              </a:spcBef>
              <a:spcAft>
                <a:spcPts val="0"/>
              </a:spcAft>
            </a:pPr>
            <a:r>
              <a:rPr lang="ja-JP" altLang="en-US" sz="1400" dirty="0">
                <a:solidFill>
                  <a:schemeClr val="tx1">
                    <a:lumMod val="95000"/>
                    <a:lumOff val="5000"/>
                  </a:schemeClr>
                </a:solidFill>
                <a:latin typeface="+mn-ea"/>
                <a:ea typeface="+mn-ea"/>
              </a:rPr>
              <a:t>掲載面・広告商品ごとの掲載制限や事前提案可否は本フォームにおける確認の対象外です。</a:t>
            </a:r>
            <a:endParaRPr lang="en-US" altLang="ja-JP" sz="1400" dirty="0">
              <a:solidFill>
                <a:schemeClr val="tx1">
                  <a:lumMod val="95000"/>
                  <a:lumOff val="5000"/>
                </a:schemeClr>
              </a:solidFill>
              <a:latin typeface="+mn-ea"/>
              <a:ea typeface="+mn-ea"/>
            </a:endParaRPr>
          </a:p>
          <a:p>
            <a:pPr eaLnBrk="1" fontAlgn="auto" hangingPunct="1">
              <a:spcBef>
                <a:spcPts val="0"/>
              </a:spcBef>
              <a:spcAft>
                <a:spcPts val="0"/>
              </a:spcAft>
            </a:pPr>
            <a:endParaRPr lang="en-US" altLang="ja-JP" sz="1400" dirty="0">
              <a:solidFill>
                <a:srgbClr val="000000"/>
              </a:solidFill>
              <a:latin typeface="+mn-ea"/>
              <a:ea typeface="+mn-ea"/>
            </a:endParaRPr>
          </a:p>
          <a:p>
            <a:pPr eaLnBrk="1" fontAlgn="auto" hangingPunct="1">
              <a:spcBef>
                <a:spcPts val="0"/>
              </a:spcBef>
              <a:spcAft>
                <a:spcPts val="0"/>
              </a:spcAft>
            </a:pPr>
            <a:endParaRPr lang="en-US" altLang="ja-JP" sz="1400" dirty="0">
              <a:solidFill>
                <a:srgbClr val="000000"/>
              </a:solidFill>
              <a:latin typeface="Calibri" panose="020F0502020204030204"/>
              <a:ea typeface="メイリオ" panose="020B0604030504040204" pitchFamily="50" charset="-128"/>
            </a:endParaRPr>
          </a:p>
        </p:txBody>
      </p:sp>
      <p:sp>
        <p:nvSpPr>
          <p:cNvPr id="4" name="テキスト プレースホルダー 10">
            <a:extLst>
              <a:ext uri="{FF2B5EF4-FFF2-40B4-BE49-F238E27FC236}">
                <a16:creationId xmlns:a16="http://schemas.microsoft.com/office/drawing/2014/main" id="{1CE1CDF4-54E6-23EF-B17A-9F7DAEC41FD9}"/>
              </a:ext>
            </a:extLst>
          </p:cNvPr>
          <p:cNvSpPr txBox="1">
            <a:spLocks/>
          </p:cNvSpPr>
          <p:nvPr/>
        </p:nvSpPr>
        <p:spPr>
          <a:xfrm>
            <a:off x="2146044" y="4883979"/>
            <a:ext cx="9972335" cy="1224000"/>
          </a:xfrm>
          <a:prstGeom prst="rect">
            <a:avLst/>
          </a:prstGeom>
        </p:spPr>
        <p:txBody>
          <a:bodyPr lIns="0" tIns="36000" rIns="0" bIns="0" anchor="ctr"/>
          <a:lstStyle>
            <a:lvl1pPr marL="0" indent="0" algn="l" defTabSz="914423" rtl="0" eaLnBrk="1" latinLnBrk="0" hangingPunct="1">
              <a:spcBef>
                <a:spcPct val="20000"/>
              </a:spcBef>
              <a:buFont typeface="Arial" pitchFamily="34" charset="0"/>
              <a:buNone/>
              <a:defRPr kumimoji="1" sz="900" kern="1200" spc="-150">
                <a:solidFill>
                  <a:schemeClr val="bg1"/>
                </a:solidFill>
                <a:latin typeface="+mn-lt"/>
                <a:ea typeface="+mn-ea"/>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ja-JP" altLang="en-US" sz="1400" dirty="0">
                <a:solidFill>
                  <a:schemeClr val="tx1">
                    <a:lumMod val="95000"/>
                    <a:lumOff val="5000"/>
                  </a:schemeClr>
                </a:solidFill>
                <a:latin typeface="+mn-ea"/>
              </a:rPr>
              <a:t>予約時に登録いただいた掲載制限の内容と、入稿後の広告カテゴリー審査に差異がある場合「カテゴリー差分」のメールが送付されます。</a:t>
            </a:r>
            <a:endParaRPr lang="en-US" altLang="ja-JP" sz="1400" dirty="0">
              <a:solidFill>
                <a:schemeClr val="tx1">
                  <a:lumMod val="95000"/>
                  <a:lumOff val="5000"/>
                </a:schemeClr>
              </a:solidFill>
              <a:latin typeface="+mn-ea"/>
            </a:endParaRPr>
          </a:p>
          <a:p>
            <a:r>
              <a:rPr lang="ja-JP" altLang="en-US" sz="1400" dirty="0">
                <a:solidFill>
                  <a:schemeClr val="tx1">
                    <a:lumMod val="95000"/>
                    <a:lumOff val="5000"/>
                  </a:schemeClr>
                </a:solidFill>
                <a:latin typeface="+mn-ea"/>
              </a:rPr>
              <a:t>必ずご確認いただきますようお願いします。</a:t>
            </a:r>
          </a:p>
          <a:p>
            <a:pPr defTabSz="914400">
              <a:lnSpc>
                <a:spcPct val="120000"/>
              </a:lnSpc>
              <a:spcBef>
                <a:spcPts val="0"/>
              </a:spcBef>
              <a:spcAft>
                <a:spcPts val="600"/>
              </a:spcAft>
              <a:defRPr/>
            </a:pPr>
            <a:endParaRPr lang="ja-JP" dirty="0">
              <a:cs typeface="Calibri" panose="020F0502020204030204"/>
            </a:endParaRPr>
          </a:p>
        </p:txBody>
      </p:sp>
      <p:pic>
        <p:nvPicPr>
          <p:cNvPr id="5" name="図プレースホルダー 10" descr="アイコン&#10;&#10;自動的に生成された説明">
            <a:extLst>
              <a:ext uri="{FF2B5EF4-FFF2-40B4-BE49-F238E27FC236}">
                <a16:creationId xmlns:a16="http://schemas.microsoft.com/office/drawing/2014/main" id="{55BE6426-5608-C60B-AC86-FD1F5C08867B}"/>
              </a:ext>
            </a:extLst>
          </p:cNvPr>
          <p:cNvPicPr>
            <a:picLocks noChangeAspect="1"/>
          </p:cNvPicPr>
          <p:nvPr/>
        </p:nvPicPr>
        <p:blipFill>
          <a:blip r:embed="rId5">
            <a:duotone>
              <a:schemeClr val="accent1">
                <a:shade val="45000"/>
                <a:satMod val="135000"/>
              </a:schemeClr>
              <a:prstClr val="white"/>
            </a:duotone>
            <a:extLst>
              <a:ext uri="{BEBA8EAE-BF5A-486C-A8C5-ECC9F3942E4B}">
                <a14:imgProps xmlns:a14="http://schemas.microsoft.com/office/drawing/2010/main">
                  <a14:imgLayer r:embed="rId6">
                    <a14:imgEffect>
                      <a14:artisticGlowEdges/>
                    </a14:imgEffect>
                  </a14:imgLayer>
                </a14:imgProps>
              </a:ext>
              <a:ext uri="{28A0092B-C50C-407E-A947-70E740481C1C}">
                <a14:useLocalDpi xmlns:a14="http://schemas.microsoft.com/office/drawing/2010/main" val="0"/>
              </a:ext>
            </a:extLst>
          </a:blip>
          <a:srcRect t="3900" b="3900"/>
          <a:stretch/>
        </p:blipFill>
        <p:spPr>
          <a:xfrm>
            <a:off x="1094919" y="4964710"/>
            <a:ext cx="970646" cy="896118"/>
          </a:xfrm>
          <a:prstGeom prst="rect">
            <a:avLst/>
          </a:prstGeom>
        </p:spPr>
      </p:pic>
    </p:spTree>
    <p:extLst>
      <p:ext uri="{BB962C8B-B14F-4D97-AF65-F5344CB8AC3E}">
        <p14:creationId xmlns:p14="http://schemas.microsoft.com/office/powerpoint/2010/main" val="107168752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DBF6915-C272-D983-E899-562A8106334F}"/>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33283212-4F29-B55F-BD59-81FC7A1D3757}"/>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3E4CF4C3-23F3-1247-DCCB-C0131889F8A6}"/>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F76FCA2A-A4DA-BE6A-FED8-865B13286775}"/>
              </a:ext>
            </a:extLst>
          </p:cNvPr>
          <p:cNvSpPr>
            <a:spLocks noGrp="1"/>
          </p:cNvSpPr>
          <p:nvPr>
            <p:ph type="body" sz="quarter" idx="10"/>
          </p:nvPr>
        </p:nvSpPr>
        <p:spPr>
          <a:xfrm>
            <a:off x="1887808" y="252000"/>
            <a:ext cx="8136904" cy="335028"/>
          </a:xfrm>
        </p:spPr>
        <p:txBody>
          <a:bodyPr/>
          <a:lstStyle/>
          <a:p>
            <a:r>
              <a:rPr lang="ja-JP" altLang="en-US" dirty="0"/>
              <a:t>入稿前審査</a:t>
            </a:r>
            <a:endParaRPr lang="ja-JP" altLang="en-US" sz="1600" dirty="0">
              <a:solidFill>
                <a:schemeClr val="accent6"/>
              </a:solidFill>
            </a:endParaRPr>
          </a:p>
        </p:txBody>
      </p:sp>
      <p:graphicFrame>
        <p:nvGraphicFramePr>
          <p:cNvPr id="8" name="表 7">
            <a:extLst>
              <a:ext uri="{FF2B5EF4-FFF2-40B4-BE49-F238E27FC236}">
                <a16:creationId xmlns:a16="http://schemas.microsoft.com/office/drawing/2014/main" id="{4D285855-9DB4-7B15-873D-C0B8CE8E5C79}"/>
              </a:ext>
            </a:extLst>
          </p:cNvPr>
          <p:cNvGraphicFramePr>
            <a:graphicFrameLocks noGrp="1"/>
          </p:cNvGraphicFramePr>
          <p:nvPr>
            <p:extLst>
              <p:ext uri="{D42A27DB-BD31-4B8C-83A1-F6EECF244321}">
                <p14:modId xmlns:p14="http://schemas.microsoft.com/office/powerpoint/2010/main" val="1658089505"/>
              </p:ext>
            </p:extLst>
          </p:nvPr>
        </p:nvGraphicFramePr>
        <p:xfrm>
          <a:off x="479425" y="1800164"/>
          <a:ext cx="11248747" cy="3759162"/>
        </p:xfrm>
        <a:graphic>
          <a:graphicData uri="http://schemas.openxmlformats.org/drawingml/2006/table">
            <a:tbl>
              <a:tblPr firstCol="1" bandRow="1"/>
              <a:tblGrid>
                <a:gridCol w="865192">
                  <a:extLst>
                    <a:ext uri="{9D8B030D-6E8A-4147-A177-3AD203B41FA5}">
                      <a16:colId xmlns:a16="http://schemas.microsoft.com/office/drawing/2014/main" val="3608287535"/>
                    </a:ext>
                  </a:extLst>
                </a:gridCol>
                <a:gridCol w="1240642">
                  <a:extLst>
                    <a:ext uri="{9D8B030D-6E8A-4147-A177-3AD203B41FA5}">
                      <a16:colId xmlns:a16="http://schemas.microsoft.com/office/drawing/2014/main" val="135909385"/>
                    </a:ext>
                  </a:extLst>
                </a:gridCol>
                <a:gridCol w="4839269">
                  <a:extLst>
                    <a:ext uri="{9D8B030D-6E8A-4147-A177-3AD203B41FA5}">
                      <a16:colId xmlns:a16="http://schemas.microsoft.com/office/drawing/2014/main" val="2591893762"/>
                    </a:ext>
                  </a:extLst>
                </a:gridCol>
                <a:gridCol w="1232453">
                  <a:extLst>
                    <a:ext uri="{9D8B030D-6E8A-4147-A177-3AD203B41FA5}">
                      <a16:colId xmlns:a16="http://schemas.microsoft.com/office/drawing/2014/main" val="664908994"/>
                    </a:ext>
                  </a:extLst>
                </a:gridCol>
                <a:gridCol w="1212574">
                  <a:extLst>
                    <a:ext uri="{9D8B030D-6E8A-4147-A177-3AD203B41FA5}">
                      <a16:colId xmlns:a16="http://schemas.microsoft.com/office/drawing/2014/main" val="1931427765"/>
                    </a:ext>
                  </a:extLst>
                </a:gridCol>
                <a:gridCol w="1858617">
                  <a:extLst>
                    <a:ext uri="{9D8B030D-6E8A-4147-A177-3AD203B41FA5}">
                      <a16:colId xmlns:a16="http://schemas.microsoft.com/office/drawing/2014/main" val="2760754859"/>
                    </a:ext>
                  </a:extLst>
                </a:gridCol>
              </a:tblGrid>
              <a:tr h="467050">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問い合わせ</a:t>
                      </a:r>
                      <a:endParaRPr kumimoji="1" lang="en-US" altLang="ja-JP" sz="1000" b="1" kern="120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内容</a:t>
                      </a:r>
                      <a:endParaRPr kumimoji="1" lang="en-US" altLang="ja-JP" sz="1000" b="1" kern="1200" dirty="0">
                        <a:solidFill>
                          <a:schemeClr val="bg1"/>
                        </a:solidFill>
                        <a:latin typeface="Meiryo" panose="020B0604030504040204" pitchFamily="34" charset="-128"/>
                        <a:ea typeface="Meiryo" panose="020B0604030504040204" pitchFamily="34" charset="-128"/>
                        <a:cs typeface="+mn-cs"/>
                      </a:endParaRP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項目</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詳細</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a:ea typeface="Meiryo"/>
                          <a:cs typeface="+mn-cs"/>
                        </a:rPr>
                        <a:t>必須</a:t>
                      </a:r>
                      <a:r>
                        <a:rPr kumimoji="1" lang="en-US" altLang="ja-JP" sz="1000" b="1" kern="1200" dirty="0">
                          <a:solidFill>
                            <a:schemeClr val="bg1"/>
                          </a:solidFill>
                          <a:latin typeface="Meiryo"/>
                          <a:ea typeface="Meiryo"/>
                          <a:cs typeface="+mn-cs"/>
                        </a:rPr>
                        <a:t>/</a:t>
                      </a:r>
                      <a:r>
                        <a:rPr kumimoji="1" lang="ja-JP" altLang="en-US" sz="1000" b="1" kern="1200" dirty="0">
                          <a:solidFill>
                            <a:schemeClr val="bg1"/>
                          </a:solidFill>
                          <a:latin typeface="Meiryo"/>
                          <a:ea typeface="Meiryo"/>
                          <a:cs typeface="+mn-cs"/>
                        </a:rPr>
                        <a:t>任意</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期日</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chemeClr val="bg1"/>
                          </a:solidFill>
                          <a:latin typeface="Meiryo" panose="020B0604030504040204" pitchFamily="34" charset="-128"/>
                          <a:ea typeface="Meiryo" panose="020B0604030504040204" pitchFamily="34" charset="-128"/>
                          <a:cs typeface="+mn-cs"/>
                        </a:rPr>
                        <a:t>審査依頼フォーム</a:t>
                      </a:r>
                    </a:p>
                  </a:txBody>
                  <a:tcPr marL="45720" marR="45720" marT="0" marB="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117335041"/>
                  </a:ext>
                </a:extLst>
              </a:tr>
              <a:tr h="615498">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dirty="0">
                          <a:solidFill>
                            <a:schemeClr val="bg1"/>
                          </a:solidFill>
                          <a:latin typeface="Meiryo" panose="020B0604030504040204" pitchFamily="34" charset="-128"/>
                          <a:ea typeface="Meiryo" panose="020B0604030504040204" pitchFamily="34" charset="-128"/>
                          <a:cs typeface="+mn-cs"/>
                        </a:rPr>
                        <a:t>広告掲載</a:t>
                      </a:r>
                      <a:endParaRPr kumimoji="1" lang="en-US" altLang="ja-JP" sz="1000" b="0" i="0" kern="1200" noProof="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noProof="0" dirty="0">
                          <a:solidFill>
                            <a:schemeClr val="bg1"/>
                          </a:solidFill>
                          <a:latin typeface="Meiryo" panose="020B0604030504040204" pitchFamily="34" charset="-128"/>
                          <a:ea typeface="Meiryo" panose="020B0604030504040204" pitchFamily="34" charset="-128"/>
                          <a:cs typeface="+mn-cs"/>
                        </a:rPr>
                        <a:t>基準</a:t>
                      </a:r>
                      <a:endParaRPr kumimoji="1" lang="ja-JP" altLang="en-US" sz="1000" b="0" i="0" kern="1200" dirty="0">
                        <a:solidFill>
                          <a:schemeClr val="bg1"/>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ブランドリフト</a:t>
                      </a:r>
                      <a:endParaRPr kumimoji="1" lang="en-US" altLang="ja-JP"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a:ln>
                            <a:noFill/>
                          </a:ln>
                          <a:solidFill>
                            <a:schemeClr val="bg1"/>
                          </a:solidFill>
                          <a:effectLst/>
                          <a:uLnTx/>
                          <a:uFillTx/>
                          <a:latin typeface="Meiryo" panose="020B0604030504040204" pitchFamily="34" charset="-128"/>
                          <a:ea typeface="Meiryo" panose="020B0604030504040204" pitchFamily="34" charset="-128"/>
                          <a:cs typeface="+mn-cs"/>
                        </a:rPr>
                        <a:t>調査種別</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10000"/>
                        </a:lnSpc>
                        <a:spcBef>
                          <a:spcPts val="0"/>
                        </a:spcBef>
                        <a:spcAft>
                          <a:spcPts val="0"/>
                        </a:spcAft>
                        <a:buClrTx/>
                        <a:buSzTx/>
                        <a:buFontTx/>
                        <a:buNone/>
                        <a:tabLst/>
                        <a:defRPr/>
                      </a:pP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・ブランドリフト調査（調査種別：</a:t>
                      </a:r>
                      <a:r>
                        <a:rPr kumimoji="1" lang="ja-JP" altLang="en-US" sz="1000" b="0" i="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cs typeface="+mn-cs"/>
                        </a:rPr>
                        <a:t>比較検討</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endPar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1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a:t>
                      </a:r>
                      <a:r>
                        <a:rPr kumimoji="1" lang="ja-JP" altLang="en-US" sz="1000" b="1" i="0" kern="1200" dirty="0">
                          <a:solidFill>
                            <a:srgbClr val="0D0D0D"/>
                          </a:solidFill>
                          <a:effectLst/>
                          <a:latin typeface="Calibri" panose="020F0502020204030204"/>
                          <a:ea typeface="+mn-ea"/>
                          <a:cs typeface="+mn-cs"/>
                        </a:rPr>
                        <a:t>ブランドパネルが対象です。</a:t>
                      </a:r>
                      <a:r>
                        <a:rPr kumimoji="1" lang="ja-JP" altLang="en-US"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紐づく広告が分からないと判断できない部分もあるため、任意で一緒に設問文もつけてください。</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i="0" u="none" strike="noStrike" kern="1200" cap="none" spc="0" normalizeH="0" baseline="0" noProof="0" dirty="0">
                          <a:ln>
                            <a:noFill/>
                          </a:ln>
                          <a:solidFill>
                            <a:srgbClr val="002AFF"/>
                          </a:solidFill>
                          <a:effectLst/>
                          <a:uLnTx/>
                          <a:uFillTx/>
                          <a:latin typeface="Meiryo" panose="020B0604030504040204" pitchFamily="34" charset="-128"/>
                          <a:ea typeface="Meiryo" panose="020B0604030504040204" pitchFamily="34" charset="-128"/>
                          <a:cs typeface="+mn-cs"/>
                        </a:rPr>
                        <a:t>必須</a:t>
                      </a: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「比較検討」</a:t>
                      </a:r>
                      <a:endParaRPr kumimoji="1" lang="en-US" altLang="ja-JP" sz="1000" b="0" kern="1200" dirty="0">
                        <a:solidFill>
                          <a:srgbClr val="0D0D0D"/>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kern="1200" dirty="0">
                          <a:solidFill>
                            <a:srgbClr val="0D0D0D"/>
                          </a:solidFill>
                          <a:latin typeface="Meiryo" panose="020B0604030504040204" pitchFamily="34" charset="-128"/>
                          <a:ea typeface="Meiryo" panose="020B0604030504040204" pitchFamily="34" charset="-128"/>
                          <a:cs typeface="+mn-cs"/>
                        </a:rPr>
                        <a:t>以外は任意</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kern="1200" dirty="0">
                          <a:solidFill>
                            <a:srgbClr val="0D0D0D"/>
                          </a:solidFill>
                          <a:latin typeface="Meiryo" panose="020B0604030504040204" pitchFamily="34" charset="-128"/>
                          <a:ea typeface="Meiryo" panose="020B0604030504040204" pitchFamily="34" charset="-128"/>
                          <a:cs typeface="+mn-cs"/>
                        </a:rPr>
                        <a:t>掲載に間に合うよう適宜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marR="0" lvl="0" indent="-171450" algn="l" defTabSz="914400" rtl="0" eaLnBrk="1" fontAlgn="auto" latinLnBrk="0" hangingPunct="1">
                        <a:lnSpc>
                          <a:spcPct val="110000"/>
                        </a:lnSpc>
                        <a:spcBef>
                          <a:spcPts val="0"/>
                        </a:spcBef>
                        <a:spcAft>
                          <a:spcPts val="0"/>
                        </a:spcAft>
                        <a:buClr>
                          <a:schemeClr val="accent5"/>
                        </a:buClr>
                        <a:buSzTx/>
                        <a:buFont typeface="Wingdings" pitchFamily="2" charset="2"/>
                        <a:buChar char="n"/>
                        <a:tabLst/>
                        <a:defRPr/>
                      </a:pPr>
                      <a:r>
                        <a:rPr kumimoji="1" lang="ja-JP" altLang="en-US" sz="1000" b="0" dirty="0">
                          <a:solidFill>
                            <a:schemeClr val="tx1">
                              <a:lumMod val="65000"/>
                              <a:lumOff val="35000"/>
                            </a:schemeClr>
                          </a:solidFill>
                          <a:latin typeface="Meiryo"/>
                          <a:ea typeface="Meiryo"/>
                          <a:hlinkClick r:id="rId3">
                            <a:extLst>
                              <a:ext uri="{A12FA001-AC4F-418D-AE19-62706E023703}">
                                <ahyp:hlinkClr xmlns:ahyp="http://schemas.microsoft.com/office/drawing/2018/hyperlinkcolor" val="tx"/>
                              </a:ext>
                            </a:extLst>
                          </a:hlinkClick>
                        </a:rPr>
                        <a:t>ブランドリフト調査</a:t>
                      </a:r>
                      <a:br>
                        <a:rPr kumimoji="1" lang="en-US" altLang="ja-JP" sz="1000" b="0" dirty="0">
                          <a:solidFill>
                            <a:srgbClr val="595959"/>
                          </a:solidFill>
                          <a:latin typeface="Meiryo"/>
                          <a:ea typeface="Meiryo"/>
                          <a:hlinkClick r:id="rId3">
                            <a:extLst>
                              <a:ext uri="{A12FA001-AC4F-418D-AE19-62706E023703}">
                                <ahyp:hlinkClr xmlns:ahyp="http://schemas.microsoft.com/office/drawing/2018/hyperlinkcolor" val="tx"/>
                              </a:ext>
                            </a:extLst>
                          </a:hlinkClick>
                        </a:rPr>
                      </a:br>
                      <a:r>
                        <a:rPr kumimoji="1" lang="ja-JP" altLang="en-US" sz="1000" b="0" dirty="0">
                          <a:solidFill>
                            <a:schemeClr val="tx1">
                              <a:lumMod val="65000"/>
                              <a:lumOff val="35000"/>
                            </a:schemeClr>
                          </a:solidFill>
                          <a:latin typeface="Meiryo"/>
                          <a:ea typeface="Meiryo"/>
                          <a:hlinkClick r:id="rId3">
                            <a:extLst>
                              <a:ext uri="{A12FA001-AC4F-418D-AE19-62706E023703}">
                                <ahyp:hlinkClr xmlns:ahyp="http://schemas.microsoft.com/office/drawing/2018/hyperlinkcolor" val="tx"/>
                              </a:ext>
                            </a:extLst>
                          </a:hlinkClick>
                        </a:rPr>
                        <a:t>入稿前審査依頼フォーム</a:t>
                      </a:r>
                      <a:endParaRPr lang="en-US" altLang="ja-JP" sz="1000" b="0" dirty="0">
                        <a:latin typeface="Meiryo"/>
                        <a:ea typeface="Meiryo"/>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extLst>
                  <a:ext uri="{0D108BD9-81ED-4DB2-BD59-A6C34878D82A}">
                    <a16:rowId xmlns:a16="http://schemas.microsoft.com/office/drawing/2014/main" val="2186591261"/>
                  </a:ext>
                </a:extLst>
              </a:tr>
              <a:tr h="913384">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lnT w="6350" cap="flat" cmpd="sng" algn="ctr">
                      <a:solidFill>
                        <a:schemeClr val="bg1"/>
                      </a:solidFill>
                      <a:prstDash val="solid"/>
                      <a:round/>
                      <a:headEnd type="none" w="med" len="med"/>
                      <a:tailEnd type="none" w="med" len="med"/>
                    </a:lnT>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dirty="0">
                          <a:solidFill>
                            <a:schemeClr val="bg1"/>
                          </a:solidFill>
                          <a:latin typeface="Meiryo" panose="020B0604030504040204" pitchFamily="34" charset="-128"/>
                          <a:ea typeface="Meiryo" panose="020B0604030504040204" pitchFamily="34" charset="-128"/>
                          <a:cs typeface="+mn-cs"/>
                        </a:rPr>
                        <a:t>広告</a:t>
                      </a:r>
                      <a:endParaRPr kumimoji="1" lang="en-US" altLang="ja-JP" sz="1000" b="0" i="0" kern="1200" dirty="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dirty="0">
                          <a:solidFill>
                            <a:schemeClr val="bg1"/>
                          </a:solidFill>
                          <a:latin typeface="Meiryo" panose="020B0604030504040204" pitchFamily="34" charset="-128"/>
                          <a:ea typeface="Meiryo" panose="020B0604030504040204" pitchFamily="34" charset="-128"/>
                          <a:cs typeface="+mn-cs"/>
                        </a:rPr>
                        <a:t>フォーマット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・広告タイプ：予約型専用</a:t>
                      </a:r>
                      <a:r>
                        <a:rPr kumimoji="1" lang="ja-JP" altLang="en-US" sz="1000" b="0">
                          <a:solidFill>
                            <a:srgbClr val="0D0D0D"/>
                          </a:solidFill>
                          <a:latin typeface="Meiryo" panose="020B0604030504040204" pitchFamily="34" charset="-128"/>
                          <a:ea typeface="Meiryo" panose="020B0604030504040204" pitchFamily="34" charset="-128"/>
                        </a:rPr>
                        <a:t>広告（ブランド</a:t>
                      </a:r>
                      <a:r>
                        <a:rPr kumimoji="1" lang="ja-JP" altLang="en-US" sz="1000" b="0" kern="1200">
                          <a:solidFill>
                            <a:srgbClr val="0D0D0D"/>
                          </a:solidFill>
                          <a:latin typeface="Meiryo" panose="020B0604030504040204" pitchFamily="34" charset="-128"/>
                          <a:ea typeface="Meiryo" panose="020B0604030504040204" pitchFamily="34" charset="-128"/>
                          <a:cs typeface="+mn-cs"/>
                        </a:rPr>
                        <a:t>パネル </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クインティ、ブランドパネル トップカバー、</a:t>
                      </a:r>
                      <a:r>
                        <a:rPr kumimoji="1" lang="en-US" altLang="ja-JP" sz="1000" b="0" kern="1200" dirty="0">
                          <a:solidFill>
                            <a:srgbClr val="0D0D0D"/>
                          </a:solidFill>
                          <a:latin typeface="Meiryo" panose="020B0604030504040204" pitchFamily="34" charset="-128"/>
                          <a:ea typeface="Meiryo" panose="020B0604030504040204" pitchFamily="34" charset="-128"/>
                          <a:cs typeface="+mn-cs"/>
                        </a:rPr>
                        <a:t>Talk Head View</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a:t>
                      </a:r>
                      <a:r>
                        <a:rPr kumimoji="1" lang="en-US" altLang="ja-JP" sz="1000" b="0" kern="1200" dirty="0">
                          <a:solidFill>
                            <a:srgbClr val="0D0D0D"/>
                          </a:solidFill>
                          <a:latin typeface="Meiryo" panose="020B0604030504040204" pitchFamily="34" charset="-128"/>
                          <a:ea typeface="Meiryo" panose="020B0604030504040204" pitchFamily="34" charset="-128"/>
                          <a:cs typeface="+mn-cs"/>
                        </a:rPr>
                        <a:t>Premium</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含む）を除く。）</a:t>
                      </a:r>
                      <a:endParaRPr kumimoji="1" lang="en-US" altLang="ja-JP" sz="1000" b="0" kern="1200" dirty="0">
                        <a:solidFill>
                          <a:srgbClr val="0D0D0D"/>
                        </a:solidFill>
                        <a:latin typeface="Meiryo" panose="020B0604030504040204" pitchFamily="34" charset="-128"/>
                        <a:ea typeface="Meiryo" panose="020B0604030504040204" pitchFamily="34" charset="-128"/>
                        <a:cs typeface="+mn-cs"/>
                      </a:endParaRPr>
                    </a:p>
                    <a:p>
                      <a:pPr algn="l">
                        <a:lnSpc>
                          <a:spcPct val="110000"/>
                        </a:lnSpc>
                      </a:pPr>
                      <a:r>
                        <a:rPr kumimoji="1" lang="en-US" altLang="ja-JP" sz="1000" b="0" dirty="0">
                          <a:solidFill>
                            <a:srgbClr val="0D0D0D"/>
                          </a:solidFill>
                          <a:latin typeface="Meiryo"/>
                          <a:ea typeface="Meiryo"/>
                        </a:rPr>
                        <a:t>※</a:t>
                      </a:r>
                      <a:r>
                        <a:rPr lang="en-US" sz="1000" b="0" i="0" u="none" strike="noStrike" noProof="0" dirty="0" err="1">
                          <a:solidFill>
                            <a:srgbClr val="0D0D0D"/>
                          </a:solidFill>
                          <a:latin typeface="Meiryo"/>
                        </a:rPr>
                        <a:t>ブランドパネル</a:t>
                      </a:r>
                      <a:r>
                        <a:rPr lang="en-US" sz="1000" b="0" i="0" u="none" strike="noStrike" noProof="0" dirty="0">
                          <a:solidFill>
                            <a:srgbClr val="0D0D0D"/>
                          </a:solidFill>
                          <a:latin typeface="Meiryo"/>
                        </a:rPr>
                        <a:t>　</a:t>
                      </a:r>
                      <a:r>
                        <a:rPr lang="en-US" sz="1000" b="0" i="0" u="none" strike="noStrike" noProof="0" dirty="0" err="1">
                          <a:solidFill>
                            <a:srgbClr val="0D0D0D"/>
                          </a:solidFill>
                          <a:latin typeface="Meiryo"/>
                        </a:rPr>
                        <a:t>トップインパクト、パノラマ、トピックスPRなどの予約型専用広告が対象です。予約型専用広告の詳細は入稿規定をご確認ください</a:t>
                      </a:r>
                      <a:r>
                        <a:rPr lang="en-US" sz="1000" b="0" i="0" u="none" strike="noStrike" noProof="0" dirty="0">
                          <a:solidFill>
                            <a:srgbClr val="0D0D0D"/>
                          </a:solidFill>
                          <a:latin typeface="Meiryo"/>
                        </a:rPr>
                        <a:t>。</a:t>
                      </a:r>
                      <a:endParaRPr lang="ja-JP" altLang="en-US" sz="1000" b="0" dirty="0">
                        <a:solidFill>
                          <a:srgbClr val="0D0D0D"/>
                        </a:solidFill>
                        <a:latin typeface="Meiryo"/>
                        <a:ea typeface="Meiryo"/>
                      </a:endParaRPr>
                    </a:p>
                    <a:p>
                      <a:pPr algn="l">
                        <a:lnSpc>
                          <a:spcPct val="110000"/>
                        </a:lnSpc>
                      </a:pPr>
                      <a:r>
                        <a:rPr kumimoji="1" lang="en-US" altLang="ja-JP" sz="1000" b="0" dirty="0">
                          <a:solidFill>
                            <a:schemeClr val="tx1">
                              <a:lumMod val="65000"/>
                              <a:lumOff val="35000"/>
                            </a:schemeClr>
                          </a:solidFill>
                          <a:latin typeface="Meiryo"/>
                          <a:ea typeface="Meiryo"/>
                          <a:hlinkClick r:id="rId4"/>
                        </a:rPr>
                        <a:t>https://ads-help.yahoo-net.jp/s/article/H000044534</a:t>
                      </a:r>
                      <a:endParaRPr kumimoji="1" lang="en-US" altLang="ja-JP" sz="1000" b="0" dirty="0">
                        <a:solidFill>
                          <a:schemeClr val="tx1">
                            <a:lumMod val="65000"/>
                            <a:lumOff val="35000"/>
                          </a:schemeClr>
                        </a:solidFill>
                        <a:latin typeface="Meiryo"/>
                        <a:ea typeface="Meiryo"/>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rgbClr val="002AFF"/>
                          </a:solidFill>
                          <a:latin typeface="Meiryo" panose="020B0604030504040204" pitchFamily="34" charset="-128"/>
                          <a:ea typeface="Meiryo" panose="020B0604030504040204" pitchFamily="34" charset="-128"/>
                          <a:cs typeface="+mn-cs"/>
                        </a:rPr>
                        <a:t>必須</a:t>
                      </a:r>
                      <a:endParaRPr kumimoji="1" lang="en-US" altLang="ja-JP" sz="1000" b="1" kern="1200" dirty="0">
                        <a:solidFill>
                          <a:srgbClr val="002AFF"/>
                        </a:solidFill>
                        <a:latin typeface="Meiryo" panose="020B0604030504040204" pitchFamily="34" charset="-128"/>
                        <a:ea typeface="Meiryo" panose="020B0604030504040204" pitchFamily="34" charset="-128"/>
                        <a:cs typeface="+mn-cs"/>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lvl="0" algn="l">
                        <a:lnSpc>
                          <a:spcPct val="100000"/>
                        </a:lnSpc>
                        <a:spcBef>
                          <a:spcPts val="0"/>
                        </a:spcBef>
                        <a:spcAft>
                          <a:spcPts val="0"/>
                        </a:spcAft>
                        <a:buNone/>
                      </a:pPr>
                      <a:r>
                        <a:rPr lang="ja-JP" sz="1000" b="0" i="0" u="none" strike="noStrike" noProof="0" dirty="0">
                          <a:solidFill>
                            <a:srgbClr val="0D0D0D"/>
                          </a:solidFill>
                          <a:latin typeface="Meiryo"/>
                          <a:ea typeface="Meiryo"/>
                        </a:rPr>
                        <a:t>掲載反映日の</a:t>
                      </a:r>
                      <a:endParaRPr lang="ja-JP" dirty="0"/>
                    </a:p>
                    <a:p>
                      <a:pPr lvl="0" algn="l">
                        <a:lnSpc>
                          <a:spcPct val="100000"/>
                        </a:lnSpc>
                        <a:spcBef>
                          <a:spcPts val="0"/>
                        </a:spcBef>
                        <a:spcAft>
                          <a:spcPts val="0"/>
                        </a:spcAft>
                        <a:buNone/>
                      </a:pPr>
                      <a:r>
                        <a:rPr lang="ja-JP" sz="1000" b="0" i="0" u="none" strike="noStrike" noProof="0" dirty="0">
                          <a:solidFill>
                            <a:srgbClr val="002AFF"/>
                          </a:solidFill>
                          <a:latin typeface="Meiryo"/>
                          <a:ea typeface="Meiryo"/>
                        </a:rPr>
                        <a:t>11営業日前</a:t>
                      </a:r>
                      <a:r>
                        <a:rPr lang="ja-JP" sz="1000" b="0" i="0" u="none" strike="noStrike" noProof="0" dirty="0">
                          <a:solidFill>
                            <a:srgbClr val="0D0D0D"/>
                          </a:solidFill>
                          <a:latin typeface="Meiryo"/>
                          <a:ea typeface="Meiryo"/>
                        </a:rPr>
                        <a:t>まで</a:t>
                      </a:r>
                      <a:endParaRPr lang="ja-JP" dirty="0"/>
                    </a:p>
                    <a:p>
                      <a:pPr lvl="0" algn="l">
                        <a:lnSpc>
                          <a:spcPct val="100000"/>
                        </a:lnSpc>
                        <a:spcBef>
                          <a:spcPts val="0"/>
                        </a:spcBef>
                        <a:spcAft>
                          <a:spcPts val="0"/>
                        </a:spcAft>
                        <a:buNone/>
                      </a:pPr>
                      <a:r>
                        <a:rPr lang="ja-JP" sz="1000" b="0" i="0" u="none" strike="noStrike" noProof="0" dirty="0">
                          <a:solidFill>
                            <a:srgbClr val="0D0D0D"/>
                          </a:solidFill>
                          <a:latin typeface="Meiryo"/>
                          <a:ea typeface="Meiryo"/>
                        </a:rPr>
                        <a:t>（トピックスPRは7営業日前まで）</a:t>
                      </a:r>
                      <a:endParaRPr lang="ja-JP" dirty="0"/>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rowSpan="3">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171450" indent="-171450">
                        <a:lnSpc>
                          <a:spcPct val="110000"/>
                        </a:lnSpc>
                        <a:buClr>
                          <a:schemeClr val="accent5"/>
                        </a:buClr>
                        <a:buFont typeface="Wingdings" pitchFamily="2" charset="2"/>
                        <a:buChar char="n"/>
                      </a:pPr>
                      <a:r>
                        <a:rPr kumimoji="1" lang="ja-JP" altLang="en-US" sz="1000" b="0" u="none" dirty="0">
                          <a:solidFill>
                            <a:schemeClr val="tx1">
                              <a:lumMod val="65000"/>
                              <a:lumOff val="35000"/>
                            </a:schemeClr>
                          </a:solidFill>
                          <a:latin typeface="Meiryo"/>
                          <a:ea typeface="Meiryo"/>
                          <a:hlinkClick r:id="rId5"/>
                        </a:rPr>
                        <a:t>ディスプレイ広告（予約型）入稿前審査依頼フォーム</a:t>
                      </a:r>
                      <a:endParaRPr kumimoji="1" lang="en-US" altLang="ja-JP" sz="1000" b="0" u="none" dirty="0">
                        <a:solidFill>
                          <a:schemeClr val="tx1">
                            <a:lumMod val="65000"/>
                            <a:lumOff val="35000"/>
                          </a:schemeClr>
                        </a:solidFill>
                        <a:latin typeface="Meiryo"/>
                        <a:ea typeface="Meiryo"/>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extLst>
                  <a:ext uri="{0D108BD9-81ED-4DB2-BD59-A6C34878D82A}">
                    <a16:rowId xmlns:a16="http://schemas.microsoft.com/office/drawing/2014/main" val="384434171"/>
                  </a:ext>
                </a:extLst>
              </a:tr>
              <a:tr h="632432">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100" b="1" kern="1200">
                        <a:solidFill>
                          <a:schemeClr val="tx1">
                            <a:lumMod val="65000"/>
                            <a:lumOff val="35000"/>
                          </a:schemeClr>
                        </a:solidFill>
                        <a:latin typeface="+mn-lt"/>
                        <a:ea typeface="+mn-ea"/>
                        <a:cs typeface="+mn-cs"/>
                      </a:endParaRPr>
                    </a:p>
                  </a:txBody>
                  <a:tcPr marL="163440" marR="163440" anchor="ctr">
                    <a:lnL w="12700" cap="flat" cmpd="sng" algn="ctr">
                      <a:solidFill>
                        <a:schemeClr val="bg1"/>
                      </a:solidFill>
                      <a:prstDash val="solid"/>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訴求する</a:t>
                      </a:r>
                      <a:endParaRPr kumimoji="1" lang="en-US" altLang="ja-JP" sz="10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endParaRPr>
                    </a:p>
                    <a:p>
                      <a:pPr marL="0" marR="0" lvl="0" indent="0" algn="ctr" defTabSz="914423" rtl="0" eaLnBrk="1" fontAlgn="base" latinLnBrk="0" hangingPunct="1">
                        <a:lnSpc>
                          <a:spcPct val="110000"/>
                        </a:lnSpc>
                        <a:spcBef>
                          <a:spcPts val="0"/>
                        </a:spcBef>
                        <a:spcAft>
                          <a:spcPts val="0"/>
                        </a:spcAft>
                        <a:buClrTx/>
                        <a:buSzTx/>
                        <a:buFont typeface="Arial" panose="020B0604020202020204" pitchFamily="34" charset="0"/>
                        <a:buNone/>
                        <a:tabLst/>
                        <a:defRPr/>
                      </a:pPr>
                      <a:r>
                        <a:rPr kumimoji="1" lang="ja-JP" altLang="en-US" sz="1000" b="0" i="0" u="none" strike="noStrike" kern="1200" cap="none" spc="0" normalizeH="0" baseline="0" noProof="0" dirty="0">
                          <a:ln>
                            <a:noFill/>
                          </a:ln>
                          <a:solidFill>
                            <a:schemeClr val="bg1"/>
                          </a:solidFill>
                          <a:effectLst/>
                          <a:uLnTx/>
                          <a:uFillTx/>
                          <a:latin typeface="Meiryo" panose="020B0604030504040204" pitchFamily="34" charset="-128"/>
                          <a:ea typeface="Meiryo" panose="020B0604030504040204" pitchFamily="34" charset="-128"/>
                          <a:cs typeface="+mn-cs"/>
                        </a:rPr>
                        <a:t>商品・サービス</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薬機、医療、宗教・選挙・政党・意見広告・募金・寄付金の募集</a:t>
                      </a:r>
                      <a:endParaRPr kumimoji="1" lang="en-US" altLang="ja-JP" sz="1000" b="0" dirty="0">
                        <a:solidFill>
                          <a:srgbClr val="0D0D0D"/>
                        </a:solidFill>
                        <a:latin typeface="Meiryo" panose="020B0604030504040204" pitchFamily="34" charset="-128"/>
                        <a:ea typeface="Meiryo" panose="020B0604030504040204" pitchFamily="34" charset="-128"/>
                      </a:endParaRPr>
                    </a:p>
                    <a:p>
                      <a:pPr algn="l">
                        <a:lnSpc>
                          <a:spcPct val="110000"/>
                        </a:lnSpc>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広告フォーマットを問わず、</a:t>
                      </a:r>
                      <a:r>
                        <a:rPr kumimoji="1" lang="ja-JP" altLang="en-US" sz="1000" b="0" kern="1200" dirty="0">
                          <a:solidFill>
                            <a:srgbClr val="002AFF"/>
                          </a:solidFill>
                          <a:latin typeface="Meiryo" panose="020B0604030504040204" pitchFamily="34" charset="-128"/>
                          <a:ea typeface="Meiryo" panose="020B0604030504040204" pitchFamily="34" charset="-128"/>
                          <a:cs typeface="+mn-cs"/>
                        </a:rPr>
                        <a:t>リンク先・クリエイティブすべて審査対象</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lnSpc>
                          <a:spcPct val="110000"/>
                        </a:lnSpc>
                      </a:pPr>
                      <a:r>
                        <a:rPr kumimoji="1" lang="ja-JP" altLang="en-US" sz="1000" b="1" dirty="0">
                          <a:solidFill>
                            <a:srgbClr val="002AFF"/>
                          </a:solidFill>
                          <a:latin typeface="Meiryo" panose="020B0604030504040204" pitchFamily="34" charset="-128"/>
                          <a:ea typeface="Meiryo" panose="020B0604030504040204" pitchFamily="34" charset="-128"/>
                        </a:rPr>
                        <a:t>必須</a:t>
                      </a:r>
                      <a:endParaRPr kumimoji="1" lang="en-US" altLang="ja-JP" sz="1000" b="1" dirty="0">
                        <a:solidFill>
                          <a:srgbClr val="002AFF"/>
                        </a:solidFill>
                        <a:latin typeface="Meiryo" panose="020B0604030504040204" pitchFamily="34" charset="-128"/>
                        <a:ea typeface="Meiryo" panose="020B0604030504040204" pitchFamily="34" charset="-128"/>
                      </a:endParaRP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rowSpan="2">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dirty="0">
                          <a:solidFill>
                            <a:srgbClr val="0D0D0D"/>
                          </a:solidFill>
                          <a:latin typeface="Meiryo" panose="020B0604030504040204" pitchFamily="34" charset="-128"/>
                          <a:ea typeface="Meiryo" panose="020B0604030504040204" pitchFamily="34" charset="-128"/>
                        </a:rPr>
                        <a:t>掲載に間に合うよう適宜</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vMerge="1">
                  <a:txBody>
                    <a:bodyPr/>
                    <a:lstStyle/>
                    <a:p>
                      <a:pPr marL="179388" marR="0" lvl="0" indent="0" algn="l" defTabSz="914400" rtl="0" eaLnBrk="1" fontAlgn="auto" latinLnBrk="0" hangingPunct="1">
                        <a:lnSpc>
                          <a:spcPct val="100000"/>
                        </a:lnSpc>
                        <a:spcBef>
                          <a:spcPts val="0"/>
                        </a:spcBef>
                        <a:spcAft>
                          <a:spcPts val="0"/>
                        </a:spcAft>
                        <a:buClrTx/>
                        <a:buSzTx/>
                        <a:buFontTx/>
                        <a:buNone/>
                        <a:tabLst/>
                        <a:defRPr/>
                      </a:pPr>
                      <a:endParaRPr kumimoji="0" lang="en-US" altLang="ja-JP" sz="1100" b="0" i="0" u="none" strike="noStrike" kern="0" cap="none" spc="0" normalizeH="0" baseline="0" noProof="0">
                        <a:ln>
                          <a:noFill/>
                        </a:ln>
                        <a:solidFill>
                          <a:srgbClr val="000000">
                            <a:lumMod val="65000"/>
                            <a:lumOff val="35000"/>
                          </a:srgbClr>
                        </a:solidFill>
                        <a:effectLst/>
                        <a:uLnTx/>
                        <a:uFillTx/>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3931917948"/>
                  </a:ext>
                </a:extLst>
              </a:tr>
              <a:tr h="78204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公開前</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サイト</a:t>
                      </a:r>
                      <a:endParaRPr kumimoji="1" lang="en-US" altLang="ja-JP" sz="1000" b="0" i="0" kern="1200">
                        <a:solidFill>
                          <a:schemeClr val="bg1"/>
                        </a:solidFill>
                        <a:latin typeface="Meiryo" panose="020B0604030504040204" pitchFamily="34" charset="-128"/>
                        <a:ea typeface="Meiryo" panose="020B0604030504040204" pitchFamily="34" charset="-128"/>
                        <a:cs typeface="+mn-cs"/>
                      </a:endParaRPr>
                    </a:p>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a:solidFill>
                            <a:schemeClr val="bg1"/>
                          </a:solidFill>
                          <a:latin typeface="Meiryo" panose="020B0604030504040204" pitchFamily="34" charset="-128"/>
                          <a:ea typeface="Meiryo" panose="020B0604030504040204" pitchFamily="34" charset="-128"/>
                          <a:cs typeface="+mn-cs"/>
                        </a:rPr>
                        <a:t>審査</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0" i="0" kern="1200" dirty="0">
                          <a:solidFill>
                            <a:schemeClr val="bg1"/>
                          </a:solidFill>
                          <a:latin typeface="Meiryo" panose="020B0604030504040204" pitchFamily="34" charset="-128"/>
                          <a:ea typeface="Meiryo" panose="020B0604030504040204" pitchFamily="34" charset="-128"/>
                          <a:cs typeface="+mn-cs"/>
                        </a:rPr>
                        <a:t>サイト状況</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l">
                        <a:lnSpc>
                          <a:spcPct val="110000"/>
                        </a:lnSpc>
                      </a:pPr>
                      <a:r>
                        <a:rPr kumimoji="1" lang="ja-JP" altLang="en-US" sz="1000" b="0" kern="1200" dirty="0">
                          <a:solidFill>
                            <a:srgbClr val="0D0D0D"/>
                          </a:solidFill>
                          <a:latin typeface="Meiryo" panose="020B0604030504040204" pitchFamily="34" charset="-128"/>
                          <a:ea typeface="Meiryo" panose="020B0604030504040204" pitchFamily="34" charset="-128"/>
                          <a:cs typeface="+mn-cs"/>
                        </a:rPr>
                        <a:t>公開前サイト</a:t>
                      </a:r>
                      <a:endParaRPr kumimoji="1" lang="en-US" altLang="ja-JP" sz="1000" b="0" kern="1200" dirty="0">
                        <a:solidFill>
                          <a:srgbClr val="0D0D0D"/>
                        </a:solidFill>
                        <a:latin typeface="Meiryo" panose="020B0604030504040204" pitchFamily="34" charset="-128"/>
                        <a:ea typeface="Meiryo" panose="020B0604030504040204" pitchFamily="34" charset="-128"/>
                        <a:cs typeface="+mn-cs"/>
                      </a:endParaRPr>
                    </a:p>
                    <a:p>
                      <a:pPr algn="l">
                        <a:lnSpc>
                          <a:spcPct val="110000"/>
                        </a:lnSpc>
                      </a:pPr>
                      <a:r>
                        <a:rPr kumimoji="1" lang="en-US" altLang="ja-JP" sz="1000" b="0" kern="1200" dirty="0">
                          <a:solidFill>
                            <a:srgbClr val="0D0D0D"/>
                          </a:solidFill>
                          <a:latin typeface="Meiryo" panose="020B0604030504040204" pitchFamily="34" charset="-128"/>
                          <a:ea typeface="Meiryo" panose="020B0604030504040204" pitchFamily="34" charset="-128"/>
                          <a:cs typeface="+mn-cs"/>
                        </a:rPr>
                        <a:t>※</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広告管理ツールに広告を入稿する時点で、リンク先</a:t>
                      </a:r>
                      <a:r>
                        <a:rPr kumimoji="1" lang="en-US" altLang="ja-JP" sz="1000" b="0" kern="1200" dirty="0">
                          <a:solidFill>
                            <a:srgbClr val="0D0D0D"/>
                          </a:solidFill>
                          <a:latin typeface="Meiryo" panose="020B0604030504040204" pitchFamily="34" charset="-128"/>
                          <a:ea typeface="Meiryo" panose="020B0604030504040204" pitchFamily="34" charset="-128"/>
                          <a:cs typeface="+mn-cs"/>
                        </a:rPr>
                        <a:t>URL</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が未公開または未完成の場合に必要な審査です。</a:t>
                      </a:r>
                      <a:r>
                        <a:rPr kumimoji="1" lang="ja-JP" altLang="en-US" sz="1000" b="0" kern="1200" dirty="0">
                          <a:solidFill>
                            <a:srgbClr val="002AFF"/>
                          </a:solidFill>
                          <a:latin typeface="Meiryo" panose="020B0604030504040204" pitchFamily="34" charset="-128"/>
                          <a:ea typeface="Meiryo" panose="020B0604030504040204" pitchFamily="34" charset="-128"/>
                          <a:cs typeface="+mn-cs"/>
                        </a:rPr>
                        <a:t>審査には更新後のテストサイトまたはキャプチャ、掲載開始日とリンク先更新日時が必要</a:t>
                      </a:r>
                      <a:r>
                        <a:rPr kumimoji="1" lang="ja-JP" altLang="en-US" sz="1000" b="0" kern="1200" dirty="0">
                          <a:solidFill>
                            <a:srgbClr val="0D0D0D"/>
                          </a:solidFill>
                          <a:latin typeface="Meiryo" panose="020B0604030504040204" pitchFamily="34" charset="-128"/>
                          <a:ea typeface="Meiryo" panose="020B0604030504040204" pitchFamily="34" charset="-128"/>
                          <a:cs typeface="+mn-cs"/>
                        </a:rPr>
                        <a:t>です。</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4706"/>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00" rtl="0" eaLnBrk="1" fontAlgn="auto" latinLnBrk="0" hangingPunct="1">
                        <a:lnSpc>
                          <a:spcPct val="110000"/>
                        </a:lnSpc>
                        <a:spcBef>
                          <a:spcPts val="0"/>
                        </a:spcBef>
                        <a:spcAft>
                          <a:spcPts val="0"/>
                        </a:spcAft>
                        <a:buClrTx/>
                        <a:buSzTx/>
                        <a:buFontTx/>
                        <a:buNone/>
                        <a:tabLst/>
                        <a:defRPr/>
                      </a:pPr>
                      <a:r>
                        <a:rPr kumimoji="1" lang="ja-JP" altLang="en-US" sz="1000" b="1" kern="1200" dirty="0">
                          <a:solidFill>
                            <a:srgbClr val="002AFF"/>
                          </a:solidFill>
                          <a:latin typeface="Meiryo" panose="020B0604030504040204" pitchFamily="34" charset="-128"/>
                          <a:ea typeface="Meiryo" panose="020B0604030504040204" pitchFamily="34" charset="-128"/>
                          <a:cs typeface="+mn-cs"/>
                        </a:rPr>
                        <a:t>必須</a:t>
                      </a:r>
                    </a:p>
                  </a:txBody>
                  <a:tcPr marL="108000" marR="108000" marT="108000" marB="108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2AFF">
                        <a:alpha val="10196"/>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100" b="0" kern="120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tx1">
                          <a:lumMod val="85000"/>
                          <a:lumOff val="15000"/>
                        </a:schemeClr>
                      </a:solidFill>
                      <a:prstDash val="dot"/>
                      <a:round/>
                      <a:headEnd type="none" w="med" len="med"/>
                      <a:tailEnd type="none" w="med" len="med"/>
                    </a:lnR>
                  </a:tcPr>
                </a:tc>
                <a:tc v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050" b="1" kern="1200">
                        <a:solidFill>
                          <a:schemeClr val="tx1">
                            <a:lumMod val="65000"/>
                            <a:lumOff val="35000"/>
                          </a:schemeClr>
                        </a:solidFill>
                        <a:latin typeface="+mn-lt"/>
                        <a:ea typeface="+mn-ea"/>
                        <a:cs typeface="+mn-cs"/>
                      </a:endParaRPr>
                    </a:p>
                  </a:txBody>
                  <a:tcPr marL="163440" marR="163440" anchor="ctr">
                    <a:lnL w="6350" cap="flat" cmpd="sng" algn="ctr">
                      <a:solidFill>
                        <a:schemeClr val="tx1">
                          <a:lumMod val="85000"/>
                          <a:lumOff val="15000"/>
                        </a:schemeClr>
                      </a:solidFill>
                      <a:prstDash val="dot"/>
                      <a:round/>
                      <a:headEnd type="none" w="med" len="med"/>
                      <a:tailEnd type="none" w="med" len="med"/>
                    </a:lnL>
                    <a:lnR w="6350" cap="flat" cmpd="sng" algn="ctr">
                      <a:solidFill>
                        <a:schemeClr val="bg1"/>
                      </a:solidFill>
                      <a:prstDash val="solid"/>
                      <a:round/>
                      <a:headEnd type="none" w="med" len="med"/>
                      <a:tailEnd type="none" w="med" len="med"/>
                    </a:lnR>
                  </a:tcPr>
                </a:tc>
                <a:extLst>
                  <a:ext uri="{0D108BD9-81ED-4DB2-BD59-A6C34878D82A}">
                    <a16:rowId xmlns:a16="http://schemas.microsoft.com/office/drawing/2014/main" val="166098080"/>
                  </a:ext>
                </a:extLst>
              </a:tr>
            </a:tbl>
          </a:graphicData>
        </a:graphic>
      </p:graphicFrame>
      <p:sp>
        <p:nvSpPr>
          <p:cNvPr id="9" name="テキスト ボックス 8">
            <a:extLst>
              <a:ext uri="{FF2B5EF4-FFF2-40B4-BE49-F238E27FC236}">
                <a16:creationId xmlns:a16="http://schemas.microsoft.com/office/drawing/2014/main" id="{0AAFF70F-70A6-96C7-8397-1D3A7221D266}"/>
              </a:ext>
            </a:extLst>
          </p:cNvPr>
          <p:cNvSpPr txBox="1"/>
          <p:nvPr/>
        </p:nvSpPr>
        <p:spPr>
          <a:xfrm>
            <a:off x="479425" y="1089025"/>
            <a:ext cx="11233150" cy="543995"/>
          </a:xfrm>
          <a:prstGeom prst="rect">
            <a:avLst/>
          </a:prstGeom>
          <a:noFill/>
        </p:spPr>
        <p:txBody>
          <a:bodyPr wrap="square" lIns="0" tIns="0" rIns="0" bIns="0" rtlCol="0">
            <a:spAutoFit/>
          </a:bodyPr>
          <a:lstStyle/>
          <a:p>
            <a:pPr eaLnBrk="1" fontAlgn="auto" hangingPunct="1">
              <a:lnSpc>
                <a:spcPct val="130000"/>
              </a:lnSpc>
              <a:spcBef>
                <a:spcPts val="0"/>
              </a:spcBef>
              <a:spcAft>
                <a:spcPts val="0"/>
              </a:spcAft>
            </a:pPr>
            <a:r>
              <a:rPr lang="ja-JP" altLang="en-US" sz="1400" dirty="0">
                <a:solidFill>
                  <a:schemeClr val="tx1">
                    <a:lumMod val="95000"/>
                    <a:lumOff val="5000"/>
                  </a:schemeClr>
                </a:solidFill>
                <a:latin typeface="Meiryo" panose="020B0604030504040204" pitchFamily="34" charset="-128"/>
                <a:ea typeface="Meiryo" panose="020B0604030504040204" pitchFamily="34" charset="-128"/>
              </a:rPr>
              <a:t>広告掲載内容により入稿前審査が必須となる場合があります。掲載予定の内容に応じてフォームよりご依頼ください。</a:t>
            </a:r>
            <a:endParaRPr lang="en-US" altLang="ja-JP" sz="1400" dirty="0">
              <a:solidFill>
                <a:schemeClr val="tx1">
                  <a:lumMod val="95000"/>
                  <a:lumOff val="5000"/>
                </a:schemeClr>
              </a:solidFill>
              <a:latin typeface="Meiryo" panose="020B0604030504040204" pitchFamily="34" charset="-128"/>
              <a:ea typeface="Meiryo" panose="020B0604030504040204" pitchFamily="34" charset="-128"/>
            </a:endParaRPr>
          </a:p>
          <a:p>
            <a:pPr eaLnBrk="1" fontAlgn="auto" hangingPunct="1">
              <a:lnSpc>
                <a:spcPct val="130000"/>
              </a:lnSpc>
              <a:spcBef>
                <a:spcPts val="0"/>
              </a:spcBef>
              <a:spcAft>
                <a:spcPts val="0"/>
              </a:spcAft>
            </a:pPr>
            <a:r>
              <a:rPr lang="ja-JP" altLang="en-US" sz="1400" dirty="0">
                <a:solidFill>
                  <a:schemeClr val="tx1">
                    <a:lumMod val="95000"/>
                    <a:lumOff val="5000"/>
                  </a:schemeClr>
                </a:solidFill>
                <a:latin typeface="Meiryo" panose="020B0604030504040204" pitchFamily="34" charset="-128"/>
                <a:ea typeface="Meiryo" panose="020B0604030504040204" pitchFamily="34" charset="-128"/>
              </a:rPr>
              <a:t>なお、審査には</a:t>
            </a:r>
            <a:r>
              <a:rPr lang="en-US" altLang="ja-JP" sz="1400" dirty="0">
                <a:solidFill>
                  <a:schemeClr val="tx1">
                    <a:lumMod val="95000"/>
                    <a:lumOff val="5000"/>
                  </a:schemeClr>
                </a:solidFill>
                <a:latin typeface="Meiryo" panose="020B0604030504040204" pitchFamily="34" charset="-128"/>
                <a:ea typeface="Meiryo" panose="020B0604030504040204" pitchFamily="34" charset="-128"/>
              </a:rPr>
              <a:t>3</a:t>
            </a:r>
            <a:r>
              <a:rPr lang="ja-JP" altLang="en-US" sz="1400" dirty="0">
                <a:solidFill>
                  <a:schemeClr val="tx1">
                    <a:lumMod val="95000"/>
                    <a:lumOff val="5000"/>
                  </a:schemeClr>
                </a:solidFill>
                <a:latin typeface="Meiryo" panose="020B0604030504040204" pitchFamily="34" charset="-128"/>
                <a:ea typeface="Meiryo" panose="020B0604030504040204" pitchFamily="34" charset="-128"/>
              </a:rPr>
              <a:t>営業日程度かかります。</a:t>
            </a:r>
            <a:endParaRPr lang="en-US" altLang="ja-JP" sz="1400" dirty="0">
              <a:solidFill>
                <a:schemeClr val="tx1">
                  <a:lumMod val="95000"/>
                  <a:lumOff val="5000"/>
                </a:schemeClr>
              </a:solidFill>
              <a:latin typeface="Meiryo" panose="020B0604030504040204" pitchFamily="34" charset="-128"/>
              <a:ea typeface="Meiryo" panose="020B0604030504040204" pitchFamily="34" charset="-128"/>
            </a:endParaRPr>
          </a:p>
        </p:txBody>
      </p:sp>
    </p:spTree>
    <p:extLst>
      <p:ext uri="{BB962C8B-B14F-4D97-AF65-F5344CB8AC3E}">
        <p14:creationId xmlns:p14="http://schemas.microsoft.com/office/powerpoint/2010/main" val="26688514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9EA808-FB92-1DD4-F1A9-BFCF2DD8D5D2}"/>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B4095073-4C05-076E-25E9-734DEA9C6308}"/>
              </a:ext>
            </a:extLst>
          </p:cNvPr>
          <p:cNvSpPr>
            <a:spLocks noGrp="1"/>
          </p:cNvSpPr>
          <p:nvPr>
            <p:ph type="body" sz="quarter" idx="11"/>
          </p:nvPr>
        </p:nvSpPr>
        <p:spPr>
          <a:xfrm>
            <a:off x="448955" y="1650417"/>
            <a:ext cx="11464371" cy="862548"/>
          </a:xfrm>
        </p:spPr>
        <p:txBody>
          <a:bodyPr/>
          <a:lstStyle/>
          <a:p>
            <a:r>
              <a:rPr lang="ja-JP" altLang="en-US" dirty="0"/>
              <a:t>災害時や大規模な事件・事故発生時に国民・ユーザーに対して発信すべき情報がある場合、</a:t>
            </a:r>
            <a:endParaRPr lang="en-US" altLang="ja-JP" dirty="0"/>
          </a:p>
          <a:p>
            <a:r>
              <a:rPr lang="en-US" altLang="ja-JP" dirty="0"/>
              <a:t>LINE NEWS</a:t>
            </a:r>
            <a:r>
              <a:rPr lang="ja-JP" altLang="en-US" dirty="0"/>
              <a:t>面の構成が特別編成になり、</a:t>
            </a:r>
            <a:r>
              <a:rPr lang="en-US" altLang="ja-JP" dirty="0">
                <a:solidFill>
                  <a:schemeClr val="tx1">
                    <a:lumMod val="95000"/>
                    <a:lumOff val="5000"/>
                  </a:schemeClr>
                </a:solidFill>
              </a:rPr>
              <a:t> LINE</a:t>
            </a:r>
            <a:r>
              <a:rPr lang="ja-JP" altLang="en-US" dirty="0">
                <a:solidFill>
                  <a:schemeClr val="tx1">
                    <a:lumMod val="95000"/>
                    <a:lumOff val="5000"/>
                  </a:schemeClr>
                </a:solidFill>
              </a:rPr>
              <a:t>のユーザーにとって重要だと判断した</a:t>
            </a:r>
            <a:r>
              <a:rPr lang="ja-JP" altLang="en-US" dirty="0"/>
              <a:t>情報をいち早く届けられる仕様になります。</a:t>
            </a:r>
            <a:br>
              <a:rPr lang="ja-JP" altLang="en-US" dirty="0"/>
            </a:br>
            <a:r>
              <a:rPr lang="ja-JP" altLang="en-US" dirty="0"/>
              <a:t>それに伴い</a:t>
            </a:r>
            <a:r>
              <a:rPr lang="en-US" altLang="ja-JP" dirty="0"/>
              <a:t>LINE NEWS Top Ad</a:t>
            </a:r>
            <a:r>
              <a:rPr lang="ja-JP" altLang="en-US" dirty="0"/>
              <a:t>の広告掲載を非表示とする場合がございます。</a:t>
            </a:r>
            <a:endParaRPr lang="en-US" altLang="ja-JP" dirty="0"/>
          </a:p>
          <a:p>
            <a:endParaRPr kumimoji="1" lang="ja-JP" altLang="en-US" dirty="0">
              <a:solidFill>
                <a:schemeClr val="tx1">
                  <a:lumMod val="95000"/>
                  <a:lumOff val="5000"/>
                </a:schemeClr>
              </a:solidFill>
            </a:endParaRPr>
          </a:p>
        </p:txBody>
      </p:sp>
      <p:sp>
        <p:nvSpPr>
          <p:cNvPr id="4" name="正方形/長方形 3">
            <a:extLst>
              <a:ext uri="{FF2B5EF4-FFF2-40B4-BE49-F238E27FC236}">
                <a16:creationId xmlns:a16="http://schemas.microsoft.com/office/drawing/2014/main" id="{EA837281-6F54-20A6-8EC2-7D03E77009D4}"/>
              </a:ext>
            </a:extLst>
          </p:cNvPr>
          <p:cNvSpPr/>
          <p:nvPr/>
        </p:nvSpPr>
        <p:spPr>
          <a:xfrm>
            <a:off x="398841" y="1044562"/>
            <a:ext cx="4359666" cy="580357"/>
          </a:xfrm>
          <a:prstGeom prst="rect">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9E0AC61F-1F62-EFC5-84C3-B0F3A6C388CD}"/>
              </a:ext>
            </a:extLst>
          </p:cNvPr>
          <p:cNvSpPr txBox="1"/>
          <p:nvPr/>
        </p:nvSpPr>
        <p:spPr>
          <a:xfrm>
            <a:off x="542349" y="1162823"/>
            <a:ext cx="2240668" cy="369332"/>
          </a:xfrm>
          <a:prstGeom prst="rect">
            <a:avLst/>
          </a:prstGeom>
          <a:noFill/>
        </p:spPr>
        <p:txBody>
          <a:bodyPr wrap="square" rtlCol="0">
            <a:spAutoFit/>
          </a:bodyPr>
          <a:lstStyle/>
          <a:p>
            <a:r>
              <a:rPr lang="ja-JP" altLang="en-US" dirty="0">
                <a:solidFill>
                  <a:schemeClr val="bg1"/>
                </a:solidFill>
              </a:rPr>
              <a:t>掲載について</a:t>
            </a:r>
            <a:endParaRPr kumimoji="1" lang="ja-JP" altLang="en-US" b="1" dirty="0">
              <a:solidFill>
                <a:schemeClr val="bg1"/>
              </a:solidFill>
            </a:endParaRPr>
          </a:p>
        </p:txBody>
      </p:sp>
      <p:sp>
        <p:nvSpPr>
          <p:cNvPr id="14" name="テキスト プレースホルダー 6">
            <a:extLst>
              <a:ext uri="{FF2B5EF4-FFF2-40B4-BE49-F238E27FC236}">
                <a16:creationId xmlns:a16="http://schemas.microsoft.com/office/drawing/2014/main" id="{29899DEE-0C3D-D20A-560E-7260321CBADF}"/>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p>
        </p:txBody>
      </p:sp>
      <p:pic>
        <p:nvPicPr>
          <p:cNvPr id="15" name="図プレースホルダー 8" descr="アイコン&#10;&#10;自動的に生成された説明">
            <a:extLst>
              <a:ext uri="{FF2B5EF4-FFF2-40B4-BE49-F238E27FC236}">
                <a16:creationId xmlns:a16="http://schemas.microsoft.com/office/drawing/2014/main" id="{0876DF9F-9DFC-972E-982D-5B768425930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6" name="テキスト プレースホルダー 1">
            <a:extLst>
              <a:ext uri="{FF2B5EF4-FFF2-40B4-BE49-F238E27FC236}">
                <a16:creationId xmlns:a16="http://schemas.microsoft.com/office/drawing/2014/main" id="{AF1CDE10-A315-DCEC-76EE-D84881CD3FC7}"/>
              </a:ext>
            </a:extLst>
          </p:cNvPr>
          <p:cNvSpPr>
            <a:spLocks noGrp="1"/>
          </p:cNvSpPr>
          <p:nvPr>
            <p:ph type="body" sz="quarter" idx="10"/>
          </p:nvPr>
        </p:nvSpPr>
        <p:spPr>
          <a:xfrm>
            <a:off x="1887538" y="252413"/>
            <a:ext cx="8137525" cy="334962"/>
          </a:xfrm>
        </p:spPr>
        <p:txBody>
          <a:bodyPr/>
          <a:lstStyle/>
          <a:p>
            <a:r>
              <a:rPr lang="ja-JP" altLang="en-US" sz="1600" dirty="0"/>
              <a:t>災害発生時や大規模な事件・事故発生時の掲載について</a:t>
            </a:r>
            <a:endParaRPr kumimoji="1" lang="ja-JP" altLang="en-US" sz="1600" dirty="0">
              <a:latin typeface="+mj-ea"/>
              <a:ea typeface="+mj-ea"/>
            </a:endParaRPr>
          </a:p>
        </p:txBody>
      </p:sp>
    </p:spTree>
    <p:extLst>
      <p:ext uri="{BB962C8B-B14F-4D97-AF65-F5344CB8AC3E}">
        <p14:creationId xmlns:p14="http://schemas.microsoft.com/office/powerpoint/2010/main" val="30956096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8A68EF-DC5C-AB93-DE10-2EA8A583C6D5}"/>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35A69CDE-F32F-78D0-DF7B-437CC62968D5}"/>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p>
        </p:txBody>
      </p:sp>
      <p:pic>
        <p:nvPicPr>
          <p:cNvPr id="7" name="図プレースホルダー 8" descr="アイコン&#10;&#10;自動的に生成された説明">
            <a:extLst>
              <a:ext uri="{FF2B5EF4-FFF2-40B4-BE49-F238E27FC236}">
                <a16:creationId xmlns:a16="http://schemas.microsoft.com/office/drawing/2014/main" id="{2A4C2231-C84D-D16D-782D-B75C91CD142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79424EAB-DC9A-DA1A-4AFD-B2CB3D04566C}"/>
              </a:ext>
            </a:extLst>
          </p:cNvPr>
          <p:cNvSpPr>
            <a:spLocks noGrp="1"/>
          </p:cNvSpPr>
          <p:nvPr>
            <p:ph type="body" sz="quarter" idx="10"/>
          </p:nvPr>
        </p:nvSpPr>
        <p:spPr>
          <a:xfrm>
            <a:off x="1887808" y="252000"/>
            <a:ext cx="8136904" cy="335028"/>
          </a:xfrm>
        </p:spPr>
        <p:txBody>
          <a:bodyPr/>
          <a:lstStyle/>
          <a:p>
            <a:r>
              <a:rPr lang="ja-JP" altLang="en-US" sz="1600"/>
              <a:t>ディスプレイ広告（予約型）　共通免責事項・注意事項</a:t>
            </a:r>
          </a:p>
        </p:txBody>
      </p:sp>
      <p:sp>
        <p:nvSpPr>
          <p:cNvPr id="2" name="テキスト ボックス 1">
            <a:extLst>
              <a:ext uri="{FF2B5EF4-FFF2-40B4-BE49-F238E27FC236}">
                <a16:creationId xmlns:a16="http://schemas.microsoft.com/office/drawing/2014/main" id="{4DC5270F-F64D-D0AA-74E7-6BDB63CEB232}"/>
              </a:ext>
            </a:extLst>
          </p:cNvPr>
          <p:cNvSpPr txBox="1"/>
          <p:nvPr/>
        </p:nvSpPr>
        <p:spPr>
          <a:xfrm>
            <a:off x="479425" y="1089025"/>
            <a:ext cx="11233149" cy="5215274"/>
          </a:xfrm>
          <a:prstGeom prst="rect">
            <a:avLst/>
          </a:prstGeom>
          <a:noFill/>
        </p:spPr>
        <p:txBody>
          <a:bodyPr wrap="square" lIns="0" tIns="0" rIns="0" bIns="0" rtlCol="0">
            <a:spAutoFit/>
          </a:bodyPr>
          <a:lstStyle/>
          <a:p>
            <a:pPr eaLnBrk="1" fontAlgn="auto" hangingPunct="1">
              <a:lnSpc>
                <a:spcPct val="120000"/>
              </a:lnSpc>
              <a:spcBef>
                <a:spcPts val="0"/>
              </a:spcBef>
              <a:spcAft>
                <a:spcPts val="600"/>
              </a:spcAft>
              <a:defRPr/>
            </a:pPr>
            <a:r>
              <a:rPr kumimoji="0" lang="ja-JP" altLang="en-US" sz="1400" kern="0" dirty="0">
                <a:solidFill>
                  <a:srgbClr val="0D0D0D"/>
                </a:solidFill>
                <a:latin typeface="Meiryo" panose="020B0604030504040204" pitchFamily="34" charset="-128"/>
                <a:ea typeface="Meiryo" panose="020B0604030504040204" pitchFamily="34" charset="-128"/>
              </a:rPr>
              <a:t>本資料に記載の免責事項・注意事項のほか、広告取扱基本規定、広告掲載基準、入稿規定など各種規約、ガイドライン、ヘルプにも</a:t>
            </a:r>
            <a:br>
              <a:rPr kumimoji="0" lang="en-US" altLang="ja-JP" sz="1400" kern="0" dirty="0">
                <a:solidFill>
                  <a:srgbClr val="0D0D0D"/>
                </a:solidFill>
                <a:latin typeface="Meiryo" panose="020B0604030504040204" pitchFamily="34" charset="-128"/>
                <a:ea typeface="Meiryo" panose="020B0604030504040204" pitchFamily="34" charset="-128"/>
              </a:rPr>
            </a:br>
            <a:r>
              <a:rPr kumimoji="0" lang="ja-JP" altLang="en-US" sz="1400" kern="0" dirty="0">
                <a:solidFill>
                  <a:srgbClr val="0D0D0D"/>
                </a:solidFill>
                <a:latin typeface="Meiryo" panose="020B0604030504040204" pitchFamily="34" charset="-128"/>
                <a:ea typeface="Meiryo" panose="020B0604030504040204" pitchFamily="34" charset="-128"/>
              </a:rPr>
              <a:t>ディスプレイ広告（予約型）に関する共通免責事項・注意事項があります。併せてご確認ください。</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eaLnBrk="1" fontAlgn="auto" hangingPunct="1">
              <a:lnSpc>
                <a:spcPct val="120000"/>
              </a:lnSpc>
              <a:spcBef>
                <a:spcPts val="0"/>
              </a:spcBef>
              <a:spcAft>
                <a:spcPts val="600"/>
              </a:spcAft>
              <a:buFont typeface="Wingdings" pitchFamily="2" charset="2"/>
              <a:buChar char="n"/>
              <a:defRPr/>
            </a:pPr>
            <a:r>
              <a:rPr lang="ja-JP" altLang="en-US" sz="1400" dirty="0">
                <a:solidFill>
                  <a:srgbClr val="0D0D0D"/>
                </a:solidFill>
                <a:latin typeface="メイリオ" panose="020B0604030504040204" pitchFamily="50" charset="-128"/>
                <a:ea typeface="メイリオ" panose="020B0604030504040204" pitchFamily="50" charset="-128"/>
              </a:rPr>
              <a:t>ガイドライン・規約</a:t>
            </a: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rPr>
              <a:t>	</a:t>
            </a:r>
            <a:r>
              <a:rPr lang="en-US" altLang="ja-JP" sz="1400" dirty="0">
                <a:solidFill>
                  <a:srgbClr val="000000"/>
                </a:solidFill>
                <a:latin typeface="メイリオ" panose="020B0604030504040204" pitchFamily="50" charset="-128"/>
                <a:ea typeface="メイリオ" panose="020B0604030504040204" pitchFamily="50" charset="-128"/>
                <a:hlinkClick r:id="rId3"/>
              </a:rPr>
              <a:t>https://www.lycbiz.com/jp/download/yahoo/</a:t>
            </a:r>
            <a:br>
              <a:rPr lang="en-US" altLang="ja-JP" sz="1400" dirty="0">
                <a:solidFill>
                  <a:srgbClr val="000000"/>
                </a:solidFill>
                <a:latin typeface="メイリオ" panose="020B0604030504040204" pitchFamily="50" charset="-128"/>
                <a:ea typeface="メイリオ" panose="020B0604030504040204" pitchFamily="50" charset="-128"/>
              </a:rPr>
            </a:br>
            <a:r>
              <a:rPr lang="ja-JP" altLang="en-US" sz="1400" dirty="0">
                <a:solidFill>
                  <a:srgbClr val="1D1C1D"/>
                </a:solidFill>
                <a:latin typeface="メイリオ" panose="020B0604030504040204" pitchFamily="50" charset="-128"/>
                <a:ea typeface="メイリオ" panose="020B0604030504040204" pitchFamily="50" charset="-128"/>
              </a:rPr>
              <a:t>　　　　　　　　　</a:t>
            </a: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rPr>
              <a:t>	</a:t>
            </a:r>
            <a:r>
              <a:rPr lang="en-US" altLang="ja-JP" sz="1400" dirty="0">
                <a:solidFill>
                  <a:srgbClr val="000000"/>
                </a:solidFill>
                <a:latin typeface="メイリオ" panose="020B0604030504040204" pitchFamily="50" charset="-128"/>
                <a:ea typeface="メイリオ" panose="020B0604030504040204" pitchFamily="50" charset="-128"/>
                <a:hlinkClick r:id="rId4"/>
              </a:rPr>
              <a:t>https://www.lycbiz.com/jp/terms-and-policies/yahoo/</a:t>
            </a:r>
            <a:endParaRPr lang="en-US" altLang="ja-JP" sz="1400" dirty="0">
              <a:solidFill>
                <a:srgbClr val="000000"/>
              </a:solidFill>
              <a:latin typeface="メイリオ" panose="020B0604030504040204" pitchFamily="50" charset="-128"/>
              <a:ea typeface="メイリオ" panose="020B0604030504040204" pitchFamily="50" charset="-128"/>
            </a:endParaRPr>
          </a:p>
          <a:p>
            <a:pPr marL="742950" lvl="1" indent="-285750" eaLnBrk="1" fontAlgn="auto" hangingPunct="1">
              <a:lnSpc>
                <a:spcPct val="120000"/>
              </a:lnSpc>
              <a:spcBef>
                <a:spcPts val="0"/>
              </a:spcBef>
              <a:spcAft>
                <a:spcPts val="600"/>
              </a:spcAft>
              <a:buFont typeface="Wingdings" pitchFamily="2" charset="2"/>
              <a:buChar char="n"/>
              <a:defRPr/>
            </a:pPr>
            <a:r>
              <a:rPr kumimoji="0" lang="en-US" altLang="ja-JP" sz="1400" kern="0" dirty="0">
                <a:solidFill>
                  <a:srgbClr val="0D0D0D"/>
                </a:solidFill>
                <a:latin typeface="メイリオ" panose="020B0604030504040204" pitchFamily="50" charset="-128"/>
                <a:ea typeface="メイリオ" panose="020B0604030504040204" pitchFamily="50" charset="-128"/>
              </a:rPr>
              <a:t>Yahoo!</a:t>
            </a:r>
            <a:r>
              <a:rPr kumimoji="0" lang="ja-JP" altLang="en-US" sz="1400" kern="0" dirty="0">
                <a:solidFill>
                  <a:srgbClr val="0D0D0D"/>
                </a:solidFill>
                <a:latin typeface="メイリオ" panose="020B0604030504040204" pitchFamily="50" charset="-128"/>
                <a:ea typeface="メイリオ" panose="020B0604030504040204" pitchFamily="50" charset="-128"/>
              </a:rPr>
              <a:t>広告 ヘルプ</a:t>
            </a: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rPr>
              <a:t>	</a:t>
            </a: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hlinkClick r:id="rId5"/>
              </a:rPr>
              <a:t>https://ads-help.yahoo-net.jp/</a:t>
            </a:r>
            <a:b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rPr>
            </a:b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rPr>
              <a:t>                                 </a:t>
            </a:r>
            <a:r>
              <a:rPr kumimoji="0" lang="en-US" altLang="ja-JP" sz="1400" kern="0" dirty="0">
                <a:solidFill>
                  <a:srgbClr val="000000">
                    <a:lumMod val="65000"/>
                    <a:lumOff val="35000"/>
                  </a:srgbClr>
                </a:solidFill>
                <a:latin typeface="メイリオ" panose="020B0604030504040204" pitchFamily="50" charset="-128"/>
                <a:ea typeface="メイリオ" panose="020B0604030504040204" pitchFamily="50" charset="-128"/>
                <a:hlinkClick r:id="rId6"/>
              </a:rPr>
              <a:t>https://ads-help.yahoo-net.jp/s/article/H000044533</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1" eaLnBrk="1" fontAlgn="auto" hangingPunct="1">
              <a:lnSpc>
                <a:spcPct val="120000"/>
              </a:lnSpc>
              <a:spcBef>
                <a:spcPts val="0"/>
              </a:spcBef>
              <a:spcAft>
                <a:spcPts val="60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1" eaLnBrk="1" fontAlgn="auto" hangingPunct="1">
              <a:lnSpc>
                <a:spcPct val="120000"/>
              </a:lnSpc>
              <a:spcBef>
                <a:spcPts val="0"/>
              </a:spcBef>
              <a:spcAft>
                <a:spcPts val="60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endParaRPr kumimoji="0" lang="en-US" altLang="ja-JP" sz="1400" kern="0" dirty="0">
              <a:solidFill>
                <a:srgbClr val="0D0D0D"/>
              </a:solidFill>
              <a:latin typeface="Meiryo" panose="020B0604030504040204" pitchFamily="34" charset="-128"/>
              <a:ea typeface="Meiryo" panose="020B0604030504040204" pitchFamily="34" charset="-128"/>
            </a:endParaRPr>
          </a:p>
          <a:p>
            <a:pPr indent="447675"/>
            <a:r>
              <a:rPr kumimoji="0" lang="ja-JP" altLang="en-US" sz="1400" kern="0" dirty="0">
                <a:solidFill>
                  <a:srgbClr val="0D0D0D"/>
                </a:solidFill>
                <a:latin typeface="Meiryo" panose="020B0604030504040204" pitchFamily="34" charset="-128"/>
                <a:ea typeface="Meiryo" panose="020B0604030504040204" pitchFamily="34" charset="-128"/>
              </a:rPr>
              <a:t>■掲載の中断と再開について　</a:t>
            </a:r>
            <a:r>
              <a:rPr kumimoji="0" lang="en-US" altLang="ja-JP" sz="1400" kern="0" dirty="0">
                <a:solidFill>
                  <a:srgbClr val="0D0D0D"/>
                </a:solidFill>
                <a:latin typeface="メイリオ" panose="020B0604030504040204" pitchFamily="50" charset="-128"/>
                <a:ea typeface="メイリオ" panose="020B0604030504040204" pitchFamily="50" charset="-128"/>
                <a:hlinkClick r:id="rId7"/>
              </a:rPr>
              <a:t>https://ads-help.yahoo-net.jp/s/article/H000044404?language=ja</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endParaRPr kumimoji="0" lang="en-US" altLang="ja-JP" sz="1400" kern="0" dirty="0">
              <a:solidFill>
                <a:srgbClr val="0D0D0D"/>
              </a:solidFill>
              <a:latin typeface="Meiryo" panose="020B0604030504040204" pitchFamily="34" charset="-128"/>
              <a:ea typeface="Meiryo" panose="020B0604030504040204" pitchFamily="34" charset="-128"/>
            </a:endParaRPr>
          </a:p>
          <a:p>
            <a:pPr marL="630238" indent="-182563"/>
            <a:r>
              <a:rPr kumimoji="0" lang="ja-JP" altLang="en-US" sz="1400" kern="0" dirty="0">
                <a:solidFill>
                  <a:srgbClr val="0D0D0D"/>
                </a:solidFill>
                <a:latin typeface="Meiryo" panose="020B0604030504040204" pitchFamily="34" charset="-128"/>
                <a:ea typeface="Meiryo" panose="020B0604030504040204" pitchFamily="34" charset="-128"/>
              </a:rPr>
              <a:t>・掲載を中断したキャンペーンを再開した場合、予約時のシミュレーション結果におけるビューアブルインプレッション数を</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630238"/>
            <a:r>
              <a:rPr kumimoji="0" lang="ja-JP" altLang="en-US" sz="1400" kern="0" dirty="0">
                <a:solidFill>
                  <a:srgbClr val="0D0D0D"/>
                </a:solidFill>
                <a:latin typeface="Meiryo" panose="020B0604030504040204" pitchFamily="34" charset="-128"/>
                <a:ea typeface="Meiryo" panose="020B0604030504040204" pitchFamily="34" charset="-128"/>
              </a:rPr>
              <a:t>下回る可能性があります。誤ってオフにした場合も同様です。</a:t>
            </a:r>
          </a:p>
          <a:p>
            <a:pPr marL="630238" indent="-182563"/>
            <a:r>
              <a:rPr kumimoji="0" lang="ja-JP" altLang="en-US" sz="1400" kern="0" dirty="0">
                <a:solidFill>
                  <a:srgbClr val="0D0D0D"/>
                </a:solidFill>
                <a:latin typeface="Meiryo" panose="020B0604030504040204" pitchFamily="34" charset="-128"/>
                <a:ea typeface="Meiryo" panose="020B0604030504040204" pitchFamily="34" charset="-128"/>
              </a:rPr>
              <a:t>・掲載を中断した場合も広告の通常掲載時と同様に、ご利用料金（掲載料）を満額で請求いたします。お客様の操作による掲載中断、広告の不備による自動的な掲載中断のいずれの場合も、ご利用料金請求の対象となります。</a:t>
            </a:r>
          </a:p>
          <a:p>
            <a:pPr lvl="1" eaLnBrk="1" fontAlgn="auto" hangingPunct="1">
              <a:lnSpc>
                <a:spcPct val="120000"/>
              </a:lnSpc>
              <a:spcBef>
                <a:spcPts val="0"/>
              </a:spcBef>
              <a:spcAft>
                <a:spcPts val="60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1" eaLnBrk="1" fontAlgn="auto" hangingPunct="1">
              <a:lnSpc>
                <a:spcPct val="120000"/>
              </a:lnSpc>
              <a:spcBef>
                <a:spcPts val="0"/>
              </a:spcBef>
              <a:spcAft>
                <a:spcPts val="60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1" eaLnBrk="1" fontAlgn="auto" hangingPunct="1">
              <a:lnSpc>
                <a:spcPct val="120000"/>
              </a:lnSpc>
              <a:spcBef>
                <a:spcPts val="0"/>
              </a:spcBef>
              <a:spcAft>
                <a:spcPts val="600"/>
              </a:spcAft>
              <a:defRPr/>
            </a:pPr>
            <a:r>
              <a:rPr kumimoji="0" lang="en-US" altLang="ja-JP" sz="1400" kern="0" dirty="0">
                <a:solidFill>
                  <a:srgbClr val="0D0D0D"/>
                </a:solidFill>
                <a:latin typeface="メイリオ" panose="020B0604030504040204" pitchFamily="50" charset="-128"/>
                <a:ea typeface="メイリオ" panose="020B0604030504040204" pitchFamily="50" charset="-128"/>
              </a:rPr>
              <a:t>※</a:t>
            </a:r>
            <a:r>
              <a:rPr kumimoji="0" lang="ja-JP" altLang="en-US" sz="1400" kern="0" dirty="0">
                <a:solidFill>
                  <a:srgbClr val="0D0D0D"/>
                </a:solidFill>
                <a:latin typeface="メイリオ" panose="020B0604030504040204" pitchFamily="50" charset="-128"/>
                <a:ea typeface="メイリオ" panose="020B0604030504040204" pitchFamily="50" charset="-128"/>
              </a:rPr>
              <a:t>資料やツールに明示されている場合を除き、表示金額は消費税を含んでおりません。</a:t>
            </a:r>
            <a:endParaRPr kumimoji="0" lang="en-US" altLang="ja-JP" sz="1400" kern="0" dirty="0">
              <a:solidFill>
                <a:srgbClr val="0D0D0D"/>
              </a:solidFill>
              <a:latin typeface="メイリオ" panose="020B0604030504040204" pitchFamily="50" charset="-128"/>
              <a:ea typeface="メイリオ" panose="020B0604030504040204" pitchFamily="50" charset="-128"/>
            </a:endParaRPr>
          </a:p>
          <a:p>
            <a:pPr lvl="1" eaLnBrk="1" fontAlgn="auto" hangingPunct="1">
              <a:lnSpc>
                <a:spcPct val="120000"/>
              </a:lnSpc>
              <a:spcBef>
                <a:spcPts val="0"/>
              </a:spcBef>
              <a:spcAft>
                <a:spcPts val="600"/>
              </a:spcAft>
              <a:defRPr/>
            </a:pPr>
            <a:endParaRPr kumimoji="0" lang="en-US" altLang="ja-JP" sz="1400" kern="0" dirty="0">
              <a:solidFill>
                <a:srgbClr val="0D0D0D"/>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6565548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プレースホルダー 10">
            <a:extLst>
              <a:ext uri="{FF2B5EF4-FFF2-40B4-BE49-F238E27FC236}">
                <a16:creationId xmlns:a16="http://schemas.microsoft.com/office/drawing/2014/main" id="{83FBD00F-77AA-93C7-31A2-FA74AFB2399E}"/>
              </a:ext>
            </a:extLst>
          </p:cNvPr>
          <p:cNvPicPr>
            <a:picLocks noGrp="1" noChangeAspect="1"/>
          </p:cNvPicPr>
          <p:nvPr>
            <p:ph type="pic" sz="quarter" idx="15"/>
          </p:nvPr>
        </p:nvPicPr>
        <p:blipFill>
          <a:blip r:embed="rId2"/>
          <a:srcRect t="137" b="137"/>
          <a:stretch/>
        </p:blipFill>
        <p:spPr>
          <a:solidFill>
            <a:srgbClr val="FFFFFF"/>
          </a:solidFill>
        </p:spPr>
      </p:pic>
      <p:sp>
        <p:nvSpPr>
          <p:cNvPr id="3" name="テキスト プレースホルダー 2">
            <a:extLst>
              <a:ext uri="{FF2B5EF4-FFF2-40B4-BE49-F238E27FC236}">
                <a16:creationId xmlns:a16="http://schemas.microsoft.com/office/drawing/2014/main" id="{24A29292-73BA-9A2F-5F05-E36BF8F774FB}"/>
              </a:ext>
            </a:extLst>
          </p:cNvPr>
          <p:cNvSpPr>
            <a:spLocks noGrp="1"/>
          </p:cNvSpPr>
          <p:nvPr>
            <p:ph type="body" sz="quarter" idx="19"/>
          </p:nvPr>
        </p:nvSpPr>
        <p:spPr/>
        <p:txBody>
          <a:bodyPr/>
          <a:lstStyle/>
          <a:p>
            <a:r>
              <a:rPr lang="ja-JP" altLang="en-US" dirty="0"/>
              <a:t>概要</a:t>
            </a:r>
            <a:endParaRPr kumimoji="1" lang="ja-JP" altLang="en-US" dirty="0"/>
          </a:p>
        </p:txBody>
      </p:sp>
      <p:sp>
        <p:nvSpPr>
          <p:cNvPr id="8" name="テキスト プレースホルダー 7">
            <a:extLst>
              <a:ext uri="{FF2B5EF4-FFF2-40B4-BE49-F238E27FC236}">
                <a16:creationId xmlns:a16="http://schemas.microsoft.com/office/drawing/2014/main" id="{E674F640-62D4-F9A0-1F1C-08F19ECDCC0B}"/>
              </a:ext>
            </a:extLst>
          </p:cNvPr>
          <p:cNvSpPr>
            <a:spLocks noGrp="1"/>
          </p:cNvSpPr>
          <p:nvPr>
            <p:ph type="body" sz="quarter" idx="20"/>
          </p:nvPr>
        </p:nvSpPr>
        <p:spPr/>
        <p:txBody>
          <a:bodyPr/>
          <a:lstStyle/>
          <a:p>
            <a:r>
              <a:rPr lang="en-US" altLang="ja-JP" dirty="0"/>
              <a:t>01</a:t>
            </a:r>
            <a:endParaRPr lang="ja-JP" altLang="en-US"/>
          </a:p>
        </p:txBody>
      </p:sp>
    </p:spTree>
    <p:extLst>
      <p:ext uri="{BB962C8B-B14F-4D97-AF65-F5344CB8AC3E}">
        <p14:creationId xmlns:p14="http://schemas.microsoft.com/office/powerpoint/2010/main" val="26153478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A1A2AF-BFFE-9C05-14BA-9B616038F550}"/>
            </a:ext>
          </a:extLst>
        </p:cNvPr>
        <p:cNvGrpSpPr/>
        <p:nvPr/>
      </p:nvGrpSpPr>
      <p:grpSpPr>
        <a:xfrm>
          <a:off x="0" y="0"/>
          <a:ext cx="0" cy="0"/>
          <a:chOff x="0" y="0"/>
          <a:chExt cx="0" cy="0"/>
        </a:xfrm>
      </p:grpSpPr>
      <p:sp>
        <p:nvSpPr>
          <p:cNvPr id="6" name="テキスト プレースホルダー 6">
            <a:extLst>
              <a:ext uri="{FF2B5EF4-FFF2-40B4-BE49-F238E27FC236}">
                <a16:creationId xmlns:a16="http://schemas.microsoft.com/office/drawing/2014/main" id="{33C28088-887D-2EA9-37A2-54BF49E52460}"/>
              </a:ext>
            </a:extLst>
          </p:cNvPr>
          <p:cNvSpPr txBox="1">
            <a:spLocks/>
          </p:cNvSpPr>
          <p:nvPr/>
        </p:nvSpPr>
        <p:spPr>
          <a:xfrm>
            <a:off x="595671" y="81412"/>
            <a:ext cx="866756"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その他・注意事項</a:t>
            </a:r>
            <a:endPar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endParaRPr>
          </a:p>
        </p:txBody>
      </p:sp>
      <p:pic>
        <p:nvPicPr>
          <p:cNvPr id="7" name="図プレースホルダー 8" descr="アイコン&#10;&#10;自動的に生成された説明">
            <a:extLst>
              <a:ext uri="{FF2B5EF4-FFF2-40B4-BE49-F238E27FC236}">
                <a16:creationId xmlns:a16="http://schemas.microsoft.com/office/drawing/2014/main" id="{041F822F-2EDB-C567-AFA7-5070412F7BA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3" name="テキスト プレースホルダー 1">
            <a:extLst>
              <a:ext uri="{FF2B5EF4-FFF2-40B4-BE49-F238E27FC236}">
                <a16:creationId xmlns:a16="http://schemas.microsoft.com/office/drawing/2014/main" id="{1A5D6781-5978-B78C-DF0F-DFC9C14AB58A}"/>
              </a:ext>
            </a:extLst>
          </p:cNvPr>
          <p:cNvSpPr>
            <a:spLocks noGrp="1"/>
          </p:cNvSpPr>
          <p:nvPr>
            <p:ph type="body" sz="quarter" idx="10"/>
          </p:nvPr>
        </p:nvSpPr>
        <p:spPr>
          <a:xfrm>
            <a:off x="1887808" y="252000"/>
            <a:ext cx="8136904" cy="335028"/>
          </a:xfrm>
        </p:spPr>
        <p:txBody>
          <a:bodyPr/>
          <a:lstStyle/>
          <a:p>
            <a:r>
              <a:rPr lang="ja-JP" altLang="en-US" sz="1600" dirty="0"/>
              <a:t>よくあるお問い合わせ</a:t>
            </a:r>
          </a:p>
        </p:txBody>
      </p:sp>
      <p:sp>
        <p:nvSpPr>
          <p:cNvPr id="3" name="テキスト ボックス 2">
            <a:extLst>
              <a:ext uri="{FF2B5EF4-FFF2-40B4-BE49-F238E27FC236}">
                <a16:creationId xmlns:a16="http://schemas.microsoft.com/office/drawing/2014/main" id="{137D67BC-2F99-54F7-60FB-134977932BB3}"/>
              </a:ext>
            </a:extLst>
          </p:cNvPr>
          <p:cNvSpPr txBox="1"/>
          <p:nvPr/>
        </p:nvSpPr>
        <p:spPr>
          <a:xfrm>
            <a:off x="479425" y="1089025"/>
            <a:ext cx="11233150" cy="918713"/>
          </a:xfrm>
          <a:prstGeom prst="rect">
            <a:avLst/>
          </a:prstGeom>
          <a:noFill/>
        </p:spPr>
        <p:txBody>
          <a:bodyPr wrap="square" lIns="0" tIns="0" rIns="0" bIns="0" rtlCol="0">
            <a:spAutoFit/>
          </a:bodyPr>
          <a:lstStyle/>
          <a:p>
            <a:pPr eaLnBrk="1" fontAlgn="auto" hangingPunct="1">
              <a:lnSpc>
                <a:spcPct val="120000"/>
              </a:lnSpc>
              <a:spcBef>
                <a:spcPts val="0"/>
              </a:spcBef>
              <a:spcAft>
                <a:spcPts val="600"/>
              </a:spcAft>
              <a:defRPr/>
            </a:pPr>
            <a:r>
              <a:rPr kumimoji="0" lang="ja-JP" altLang="en-US" sz="1400" kern="0" dirty="0">
                <a:solidFill>
                  <a:srgbClr val="0D0D0D"/>
                </a:solidFill>
                <a:latin typeface="Meiryo" panose="020B0604030504040204" pitchFamily="34" charset="-128"/>
                <a:ea typeface="Meiryo" panose="020B0604030504040204" pitchFamily="34" charset="-128"/>
              </a:rPr>
              <a:t>よくあるお問い合わせのみ記載しております。ヘルプ、サポート窓口も併せてご利用ください。</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eaLnBrk="1" fontAlgn="auto" hangingPunct="1">
              <a:lnSpc>
                <a:spcPct val="120000"/>
              </a:lnSpc>
              <a:spcBef>
                <a:spcPts val="0"/>
              </a:spcBef>
              <a:spcAft>
                <a:spcPts val="600"/>
              </a:spcAft>
              <a:buFont typeface="Wingdings" panose="05000000000000000000" pitchFamily="2" charset="2"/>
              <a:buChar char="n"/>
              <a:defRPr/>
            </a:pPr>
            <a:r>
              <a:rPr kumimoji="0" lang="en-US" altLang="ja-JP" sz="1400" kern="0" dirty="0">
                <a:solidFill>
                  <a:srgbClr val="0D0D0D"/>
                </a:solidFill>
                <a:latin typeface="Meiryo" panose="020B0604030504040204" pitchFamily="34" charset="-128"/>
                <a:ea typeface="Meiryo" panose="020B0604030504040204" pitchFamily="34" charset="-128"/>
              </a:rPr>
              <a:t>Yahoo!</a:t>
            </a:r>
            <a:r>
              <a:rPr kumimoji="0" lang="ja-JP" altLang="en-US" sz="1400" kern="0" dirty="0">
                <a:solidFill>
                  <a:srgbClr val="0D0D0D"/>
                </a:solidFill>
                <a:latin typeface="Meiryo" panose="020B0604030504040204" pitchFamily="34" charset="-128"/>
                <a:ea typeface="Meiryo" panose="020B0604030504040204" pitchFamily="34" charset="-128"/>
              </a:rPr>
              <a:t>広告 ヘルプ</a:t>
            </a:r>
            <a:r>
              <a:rPr kumimoji="0" lang="en-US" altLang="ja-JP" sz="1400" kern="0" dirty="0">
                <a:solidFill>
                  <a:srgbClr val="0D0D0D"/>
                </a:solidFill>
                <a:latin typeface="Meiryo" panose="020B0604030504040204" pitchFamily="34" charset="-128"/>
                <a:ea typeface="Meiryo" panose="020B0604030504040204" pitchFamily="34" charset="-128"/>
              </a:rPr>
              <a:t>		</a:t>
            </a:r>
            <a:r>
              <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hlinkClick r:id="rId3"/>
              </a:rPr>
              <a:t>https://ads-help.yahoo-net.jp/</a:t>
            </a:r>
            <a:endParaRPr kumimoji="0" lang="en-US" altLang="ja-JP" sz="1400" kern="0" dirty="0">
              <a:solidFill>
                <a:srgbClr val="0D0D0D"/>
              </a:solidFill>
              <a:latin typeface="Meiryo" panose="020B0604030504040204" pitchFamily="34" charset="-128"/>
              <a:ea typeface="Meiryo" panose="020B0604030504040204" pitchFamily="34" charset="-128"/>
            </a:endParaRPr>
          </a:p>
          <a:p>
            <a:pPr marL="742950" lvl="1" indent="-285750" eaLnBrk="1" fontAlgn="auto" hangingPunct="1">
              <a:lnSpc>
                <a:spcPct val="120000"/>
              </a:lnSpc>
              <a:spcBef>
                <a:spcPts val="0"/>
              </a:spcBef>
              <a:spcAft>
                <a:spcPts val="600"/>
              </a:spcAft>
              <a:buFont typeface="Wingdings" panose="05000000000000000000" pitchFamily="2" charset="2"/>
              <a:buChar char="n"/>
              <a:defRPr/>
            </a:pPr>
            <a:r>
              <a:rPr kumimoji="0" lang="en-US" altLang="ja-JP" sz="1400" kern="0" dirty="0">
                <a:solidFill>
                  <a:srgbClr val="0D0D0D"/>
                </a:solidFill>
                <a:latin typeface="Meiryo" panose="020B0604030504040204" pitchFamily="34" charset="-128"/>
                <a:ea typeface="Meiryo" panose="020B0604030504040204" pitchFamily="34" charset="-128"/>
              </a:rPr>
              <a:t>Yahoo!</a:t>
            </a:r>
            <a:r>
              <a:rPr kumimoji="0" lang="ja-JP" altLang="en-US" sz="1400" kern="0" dirty="0">
                <a:solidFill>
                  <a:srgbClr val="0D0D0D"/>
                </a:solidFill>
                <a:latin typeface="Meiryo" panose="020B0604030504040204" pitchFamily="34" charset="-128"/>
                <a:ea typeface="Meiryo" panose="020B0604030504040204" pitchFamily="34" charset="-128"/>
              </a:rPr>
              <a:t>広告 パートナーサポート</a:t>
            </a:r>
            <a:r>
              <a:rPr kumimoji="0" lang="en-US" altLang="ja-JP" sz="1400" kern="0" dirty="0">
                <a:solidFill>
                  <a:srgbClr val="0D0D0D"/>
                </a:solidFill>
                <a:latin typeface="Meiryo" panose="020B0604030504040204" pitchFamily="34" charset="-128"/>
                <a:ea typeface="Meiryo" panose="020B0604030504040204" pitchFamily="34" charset="-128"/>
              </a:rPr>
              <a:t>	</a:t>
            </a:r>
            <a:r>
              <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hlinkClick r:id="rId4"/>
              </a:rPr>
              <a:t>https://portal.yadui.business.yahoo.co.jp/agencyportal/873315/</a:t>
            </a:r>
            <a:endParaRPr kumimoji="0" lang="en-US" altLang="ja-JP" sz="1400" kern="0" dirty="0">
              <a:solidFill>
                <a:srgbClr val="000000">
                  <a:lumMod val="65000"/>
                  <a:lumOff val="35000"/>
                </a:srgbClr>
              </a:solidFill>
              <a:latin typeface="Meiryo" panose="020B0604030504040204" pitchFamily="34" charset="-128"/>
              <a:ea typeface="Meiryo" panose="020B0604030504040204" pitchFamily="34" charset="-128"/>
            </a:endParaRPr>
          </a:p>
        </p:txBody>
      </p:sp>
      <p:graphicFrame>
        <p:nvGraphicFramePr>
          <p:cNvPr id="4" name="表 4">
            <a:extLst>
              <a:ext uri="{FF2B5EF4-FFF2-40B4-BE49-F238E27FC236}">
                <a16:creationId xmlns:a16="http://schemas.microsoft.com/office/drawing/2014/main" id="{D60E8229-3AB4-190C-B0C2-879DB1554445}"/>
              </a:ext>
            </a:extLst>
          </p:cNvPr>
          <p:cNvGraphicFramePr>
            <a:graphicFrameLocks noGrp="1"/>
          </p:cNvGraphicFramePr>
          <p:nvPr>
            <p:extLst>
              <p:ext uri="{D42A27DB-BD31-4B8C-83A1-F6EECF244321}">
                <p14:modId xmlns:p14="http://schemas.microsoft.com/office/powerpoint/2010/main" val="291665819"/>
              </p:ext>
            </p:extLst>
          </p:nvPr>
        </p:nvGraphicFramePr>
        <p:xfrm>
          <a:off x="479425" y="2567278"/>
          <a:ext cx="11233150" cy="3733800"/>
        </p:xfrm>
        <a:graphic>
          <a:graphicData uri="http://schemas.openxmlformats.org/drawingml/2006/table">
            <a:tbl>
              <a:tblPr firstRow="1" bandRow="1"/>
              <a:tblGrid>
                <a:gridCol w="394530">
                  <a:extLst>
                    <a:ext uri="{9D8B030D-6E8A-4147-A177-3AD203B41FA5}">
                      <a16:colId xmlns:a16="http://schemas.microsoft.com/office/drawing/2014/main" val="4185285779"/>
                    </a:ext>
                  </a:extLst>
                </a:gridCol>
                <a:gridCol w="10838620">
                  <a:extLst>
                    <a:ext uri="{9D8B030D-6E8A-4147-A177-3AD203B41FA5}">
                      <a16:colId xmlns:a16="http://schemas.microsoft.com/office/drawing/2014/main" val="1625250384"/>
                    </a:ext>
                  </a:extLst>
                </a:gridCol>
              </a:tblGrid>
              <a:tr h="370840">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38100" cmpd="sng">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b="1" kern="1200">
                          <a:solidFill>
                            <a:schemeClr val="lt1"/>
                          </a:solidFill>
                          <a:latin typeface="Calibri" panose="020F0502020204030204"/>
                        </a:defRPr>
                      </a:lvl1pPr>
                      <a:lvl2pPr marL="457200" algn="l" defTabSz="914400" rtl="0" eaLnBrk="1" latinLnBrk="0" hangingPunct="1">
                        <a:defRPr kumimoji="1" sz="1800" b="1" kern="1200">
                          <a:solidFill>
                            <a:schemeClr val="lt1"/>
                          </a:solidFill>
                          <a:latin typeface="Calibri" panose="020F0502020204030204"/>
                        </a:defRPr>
                      </a:lvl2pPr>
                      <a:lvl3pPr marL="914400" algn="l" defTabSz="914400" rtl="0" eaLnBrk="1" latinLnBrk="0" hangingPunct="1">
                        <a:defRPr kumimoji="1" sz="1800" b="1" kern="1200">
                          <a:solidFill>
                            <a:schemeClr val="lt1"/>
                          </a:solidFill>
                          <a:latin typeface="Calibri" panose="020F0502020204030204"/>
                        </a:defRPr>
                      </a:lvl3pPr>
                      <a:lvl4pPr marL="1371600" algn="l" defTabSz="914400" rtl="0" eaLnBrk="1" latinLnBrk="0" hangingPunct="1">
                        <a:defRPr kumimoji="1" sz="1800" b="1" kern="1200">
                          <a:solidFill>
                            <a:schemeClr val="lt1"/>
                          </a:solidFill>
                          <a:latin typeface="Calibri" panose="020F0502020204030204"/>
                        </a:defRPr>
                      </a:lvl4pPr>
                      <a:lvl5pPr marL="1828800" algn="l" defTabSz="914400" rtl="0" eaLnBrk="1" latinLnBrk="0" hangingPunct="1">
                        <a:defRPr kumimoji="1" sz="1800" b="1" kern="1200">
                          <a:solidFill>
                            <a:schemeClr val="lt1"/>
                          </a:solidFill>
                          <a:latin typeface="Calibri" panose="020F0502020204030204"/>
                        </a:defRPr>
                      </a:lvl5pPr>
                      <a:lvl6pPr marL="2286000" algn="l" defTabSz="914400" rtl="0" eaLnBrk="1" latinLnBrk="0" hangingPunct="1">
                        <a:defRPr kumimoji="1" sz="1800" b="1" kern="1200">
                          <a:solidFill>
                            <a:schemeClr val="lt1"/>
                          </a:solidFill>
                          <a:latin typeface="Calibri" panose="020F0502020204030204"/>
                        </a:defRPr>
                      </a:lvl6pPr>
                      <a:lvl7pPr marL="2743200" algn="l" defTabSz="914400" rtl="0" eaLnBrk="1" latinLnBrk="0" hangingPunct="1">
                        <a:defRPr kumimoji="1" sz="1800" b="1" kern="1200">
                          <a:solidFill>
                            <a:schemeClr val="lt1"/>
                          </a:solidFill>
                          <a:latin typeface="Calibri" panose="020F0502020204030204"/>
                        </a:defRPr>
                      </a:lvl7pPr>
                      <a:lvl8pPr marL="3200400" algn="l" defTabSz="914400" rtl="0" eaLnBrk="1" latinLnBrk="0" hangingPunct="1">
                        <a:defRPr kumimoji="1" sz="1800" b="1" kern="1200">
                          <a:solidFill>
                            <a:schemeClr val="lt1"/>
                          </a:solidFill>
                          <a:latin typeface="Calibri" panose="020F0502020204030204"/>
                        </a:defRPr>
                      </a:lvl8pPr>
                      <a:lvl9pPr marL="3657600" algn="l" defTabSz="914400" rtl="0" eaLnBrk="1" latinLnBrk="0" hangingPunct="1">
                        <a:defRPr kumimoji="1" sz="1800" b="1" kern="1200">
                          <a:solidFill>
                            <a:schemeClr val="lt1"/>
                          </a:solidFill>
                          <a:latin typeface="Calibri" panose="020F0502020204030204"/>
                        </a:defRPr>
                      </a:lvl9pPr>
                    </a:lstStyle>
                    <a:p>
                      <a:r>
                        <a:rPr kumimoji="1" lang="ja-JP" altLang="en-US" sz="1400" b="1">
                          <a:solidFill>
                            <a:srgbClr val="0D0D0D"/>
                          </a:solidFill>
                          <a:latin typeface="メイリオ" panose="020B0604030504040204" pitchFamily="50" charset="-128"/>
                          <a:ea typeface="メイリオ" panose="020B0604030504040204" pitchFamily="50" charset="-128"/>
                        </a:rPr>
                        <a:t>ディスプレイ広告（予約型）の導入事例を教えてください。</a:t>
                      </a:r>
                    </a:p>
                  </a:txBody>
                  <a:tcPr anchor="ctr">
                    <a:lnL w="12700" cmpd="sng">
                      <a:noFill/>
                    </a:lnL>
                    <a:lnR w="12700" cmpd="sng">
                      <a:noFill/>
                    </a:lnR>
                    <a:lnT w="12700" cmpd="sng">
                      <a:noFill/>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3739912571"/>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dirty="0">
                          <a:solidFill>
                            <a:srgbClr val="0D0D0D"/>
                          </a:solidFill>
                          <a:latin typeface="メイリオ" panose="020B0604030504040204" pitchFamily="50" charset="-128"/>
                          <a:ea typeface="メイリオ" panose="020B0604030504040204" pitchFamily="50" charset="-128"/>
                        </a:rPr>
                        <a:t>エージェンシーポータルに資料をご用意しております。広告活用のための資料もご用意しておりますのでご確認ください。</a:t>
                      </a:r>
                      <a:endParaRPr kumimoji="1" lang="en-US" altLang="ja-JP" sz="1400" dirty="0">
                        <a:solidFill>
                          <a:srgbClr val="0D0D0D"/>
                        </a:solidFill>
                        <a:latin typeface="メイリオ" panose="020B0604030504040204" pitchFamily="50" charset="-128"/>
                        <a:ea typeface="メイリオ" panose="020B0604030504040204" pitchFamily="50" charset="-128"/>
                      </a:endParaRPr>
                    </a:p>
                    <a:p>
                      <a:pPr marL="285750" indent="-285750">
                        <a:lnSpc>
                          <a:spcPct val="100000"/>
                        </a:lnSpc>
                        <a:buFont typeface="Wingdings" panose="05000000000000000000" pitchFamily="2" charset="2"/>
                        <a:buChar char="n"/>
                      </a:pPr>
                      <a:r>
                        <a:rPr kumimoji="1" lang="ja-JP" altLang="en-US" sz="1400" dirty="0">
                          <a:solidFill>
                            <a:srgbClr val="0D0D0D"/>
                          </a:solidFill>
                          <a:latin typeface="メイリオ" panose="020B0604030504040204" pitchFamily="50" charset="-128"/>
                          <a:ea typeface="+mn-ea"/>
                        </a:rPr>
                        <a:t>ディスプレイ広告（予約型）販促情報一覧</a:t>
                      </a:r>
                      <a:br>
                        <a:rPr kumimoji="1" lang="en-US" altLang="ja-JP" sz="1400" dirty="0">
                          <a:solidFill>
                            <a:srgbClr val="0D0D0D"/>
                          </a:solidFill>
                          <a:latin typeface="メイリオ" panose="020B0604030504040204" pitchFamily="50" charset="-128"/>
                          <a:ea typeface="+mn-ea"/>
                        </a:rPr>
                      </a:br>
                      <a:r>
                        <a:rPr kumimoji="1" lang="en-US" altLang="ja-JP" sz="1400" dirty="0">
                          <a:solidFill>
                            <a:srgbClr val="595959"/>
                          </a:solidFill>
                          <a:latin typeface="メイリオ" panose="020B0604030504040204" pitchFamily="50" charset="-128"/>
                          <a:ea typeface="+mn-ea"/>
                          <a:hlinkClick r:id="rId5"/>
                        </a:rPr>
                        <a:t>https://portal.yadui.business.yahoo.co.jp/agencyportal/30335704/</a:t>
                      </a:r>
                      <a:endParaRPr kumimoji="1" lang="ja-JP" altLang="en-US" sz="1400" dirty="0">
                        <a:solidFill>
                          <a:srgbClr val="0D0D0D"/>
                        </a:solidFill>
                        <a:latin typeface="メイリオ" panose="020B0604030504040204" pitchFamily="50" charset="-128"/>
                        <a:ea typeface="メイリオ" panose="020B0604030504040204" pitchFamily="50" charset="-128"/>
                      </a:endParaRPr>
                    </a:p>
                  </a:txBody>
                  <a:tcPr anchor="ctr">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54953531"/>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9525" cap="flat" cmpd="sng" algn="ctr">
                      <a:solidFill>
                        <a:srgbClr val="FFFFFF"/>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b="1">
                          <a:solidFill>
                            <a:srgbClr val="0D0D0D"/>
                          </a:solidFill>
                          <a:latin typeface="メイリオ" panose="020B0604030504040204" pitchFamily="50" charset="-128"/>
                          <a:ea typeface="メイリオ" panose="020B0604030504040204" pitchFamily="50" charset="-128"/>
                        </a:rPr>
                        <a:t>○○という内容の広告は掲載できますか？</a:t>
                      </a:r>
                    </a:p>
                  </a:txBody>
                  <a:tcPr anchor="ctr">
                    <a:lnL w="12700" cmpd="sng">
                      <a:noFill/>
                    </a:lnL>
                    <a:lnR w="12700" cmpd="sng">
                      <a:noFill/>
                    </a:lnR>
                    <a:lnT w="9525" cap="flat" cmpd="sng" algn="ctr">
                      <a:solidFill>
                        <a:srgbClr val="FFFFFF"/>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118023675"/>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a:solidFill>
                            <a:srgbClr val="0D0D0D"/>
                          </a:solidFill>
                          <a:latin typeface="メイリオ" panose="020B0604030504040204" pitchFamily="50" charset="-128"/>
                          <a:ea typeface="メイリオ" panose="020B0604030504040204" pitchFamily="50" charset="-128"/>
                        </a:rPr>
                        <a:t>プロモーション内容や広告リンク先も含めて掲載制限、販売制限、広告掲載基準に該当、違反しないかご確認ください。判断に迷う場合は依頼フォームよりご確認ください。</a:t>
                      </a:r>
                      <a:endParaRPr kumimoji="1" lang="en-US" altLang="ja-JP" sz="1400">
                        <a:solidFill>
                          <a:srgbClr val="0D0D0D"/>
                        </a:solidFill>
                        <a:latin typeface="メイリオ" panose="020B0604030504040204" pitchFamily="50" charset="-128"/>
                        <a:ea typeface="メイリオ" panose="020B0604030504040204" pitchFamily="50" charset="-128"/>
                      </a:endParaRPr>
                    </a:p>
                    <a:p>
                      <a:pPr marL="285750" indent="-285750">
                        <a:lnSpc>
                          <a:spcPct val="100000"/>
                        </a:lnSpc>
                        <a:buFont typeface="Wingdings" panose="05000000000000000000" pitchFamily="2" charset="2"/>
                        <a:buChar char="n"/>
                      </a:pPr>
                      <a:r>
                        <a:rPr kumimoji="1" lang="ja-JP" altLang="en-US" sz="1400">
                          <a:solidFill>
                            <a:srgbClr val="0D0D0D"/>
                          </a:solidFill>
                          <a:latin typeface="メイリオ" panose="020B0604030504040204" pitchFamily="50" charset="-128"/>
                          <a:ea typeface="+mn-ea"/>
                        </a:rPr>
                        <a:t>掲載制限カテゴリー確認依頼フォーム</a:t>
                      </a:r>
                      <a:br>
                        <a:rPr kumimoji="1" lang="en-US" altLang="ja-JP" sz="1400">
                          <a:solidFill>
                            <a:srgbClr val="595959"/>
                          </a:solidFill>
                          <a:latin typeface="メイリオ" panose="020B0604030504040204" pitchFamily="50" charset="-128"/>
                          <a:ea typeface="+mn-ea"/>
                        </a:rPr>
                      </a:br>
                      <a:r>
                        <a:rPr kumimoji="1" lang="en-US" altLang="ja-JP" sz="1400">
                          <a:solidFill>
                            <a:srgbClr val="595959"/>
                          </a:solidFill>
                          <a:latin typeface="メイリオ" panose="020B0604030504040204" pitchFamily="50" charset="-128"/>
                          <a:ea typeface="+mn-ea"/>
                          <a:hlinkClick r:id="rId6"/>
                        </a:rPr>
                        <a:t>https://form-business.yahoo.co.jp/claris/enqueteForm?inquiry_type=placement_restrictions</a:t>
                      </a:r>
                      <a:endParaRPr kumimoji="1" lang="en-US" altLang="ja-JP" sz="1400">
                        <a:solidFill>
                          <a:srgbClr val="595959"/>
                        </a:solidFill>
                        <a:latin typeface="メイリオ" panose="020B0604030504040204" pitchFamily="50" charset="-128"/>
                        <a:ea typeface="+mn-ea"/>
                      </a:endParaRPr>
                    </a:p>
                    <a:p>
                      <a:pPr marL="285750" indent="-285750">
                        <a:buFont typeface="Wingdings" panose="05000000000000000000" pitchFamily="2" charset="2"/>
                        <a:buChar char="n"/>
                      </a:pPr>
                      <a:r>
                        <a:rPr kumimoji="1" lang="ja-JP" altLang="en-US" sz="1400">
                          <a:solidFill>
                            <a:srgbClr val="0D0D0D"/>
                          </a:solidFill>
                          <a:latin typeface="メイリオ" panose="020B0604030504040204" pitchFamily="50" charset="-128"/>
                          <a:ea typeface="+mn-ea"/>
                        </a:rPr>
                        <a:t>ディスプレイ広告（予約型） 入稿前審査依頼フォーム</a:t>
                      </a:r>
                      <a:br>
                        <a:rPr kumimoji="1" lang="en-US" altLang="ja-JP" sz="1400">
                          <a:solidFill>
                            <a:srgbClr val="595959"/>
                          </a:solidFill>
                          <a:latin typeface="メイリオ" panose="020B0604030504040204" pitchFamily="50" charset="-128"/>
                          <a:ea typeface="+mn-ea"/>
                        </a:rPr>
                      </a:br>
                      <a:r>
                        <a:rPr kumimoji="1" lang="en-US" altLang="ja-JP" sz="1400">
                          <a:solidFill>
                            <a:srgbClr val="595959"/>
                          </a:solidFill>
                          <a:latin typeface="メイリオ" panose="020B0604030504040204" pitchFamily="50" charset="-128"/>
                          <a:ea typeface="+mn-ea"/>
                          <a:hlinkClick r:id="rId7"/>
                        </a:rPr>
                        <a:t>https://form-business.yahoo.co.jp/claris/enqueteForm?inquiry_type=guaranteed_review</a:t>
                      </a:r>
                      <a:endParaRPr kumimoji="1" lang="ja-JP" altLang="en-US" sz="1400">
                        <a:solidFill>
                          <a:srgbClr val="595959"/>
                        </a:solidFill>
                        <a:latin typeface="メイリオ" panose="020B0604030504040204" pitchFamily="50" charset="-128"/>
                        <a:ea typeface="メイリオ" panose="020B0604030504040204" pitchFamily="50" charset="-128"/>
                      </a:endParaRPr>
                    </a:p>
                  </a:txBody>
                  <a:tcPr anchor="ctr">
                    <a:lnL w="12700" cmpd="sng">
                      <a:noFill/>
                    </a:lnL>
                    <a:lnR w="12700" cmpd="sng">
                      <a:noFill/>
                    </a:lnR>
                    <a:lnT w="12700" cmpd="sng">
                      <a:noFill/>
                    </a:lnT>
                    <a:lnB w="952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901573111"/>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Q</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9525" cap="flat" cmpd="sng" algn="ctr">
                      <a:solidFill>
                        <a:srgbClr val="FFFFFF"/>
                      </a:solidFill>
                      <a:prstDash val="solid"/>
                      <a:round/>
                      <a:headEnd type="none" w="med" len="med"/>
                      <a:tailEnd type="none" w="med" len="med"/>
                    </a:lnT>
                    <a:lnB w="38100" cmpd="sng">
                      <a:no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b="1">
                          <a:solidFill>
                            <a:srgbClr val="0D0D0D"/>
                          </a:solidFill>
                          <a:latin typeface="メイリオ" panose="020B0604030504040204" pitchFamily="50" charset="-128"/>
                          <a:ea typeface="メイリオ" panose="020B0604030504040204" pitchFamily="50" charset="-128"/>
                        </a:rPr>
                        <a:t>キャンペーン作成で商品の掲載期間の途中から先の日付が選択できません。</a:t>
                      </a:r>
                    </a:p>
                  </a:txBody>
                  <a:tcPr anchor="ctr">
                    <a:lnL w="12700" cmpd="sng">
                      <a:noFill/>
                    </a:lnL>
                    <a:lnR w="12700" cmpd="sng">
                      <a:noFill/>
                    </a:lnR>
                    <a:lnT w="9525" cap="flat" cmpd="sng" algn="ctr">
                      <a:solidFill>
                        <a:srgbClr val="FFFFFF"/>
                      </a:solidFill>
                      <a:prstDash val="solid"/>
                      <a:round/>
                      <a:headEnd type="none" w="med" len="med"/>
                      <a:tailEnd type="none" w="med" len="med"/>
                    </a:lnT>
                    <a:lnB w="381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959265478"/>
                  </a:ext>
                </a:extLst>
              </a:tr>
              <a:tr h="370840">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b="1">
                          <a:solidFill>
                            <a:srgbClr val="0D0D0D"/>
                          </a:solidFill>
                          <a:latin typeface="メイリオ" panose="020B0604030504040204" pitchFamily="50" charset="-128"/>
                          <a:ea typeface="メイリオ" panose="020B0604030504040204" pitchFamily="50" charset="-128"/>
                        </a:rPr>
                        <a:t>A</a:t>
                      </a:r>
                      <a:endParaRPr kumimoji="1" lang="ja-JP" altLang="en-US" b="1">
                        <a:solidFill>
                          <a:srgbClr val="0D0D0D"/>
                        </a:solidFill>
                        <a:latin typeface="メイリオ" panose="020B0604030504040204" pitchFamily="50" charset="-128"/>
                        <a:ea typeface="メイリオ" panose="020B0604030504040204" pitchFamily="50" charset="-128"/>
                      </a:endParaRPr>
                    </a:p>
                  </a:txBody>
                  <a:tcPr marT="46800">
                    <a:lnL w="12700" cmpd="sng">
                      <a:noFill/>
                    </a:lnL>
                    <a:lnR w="12700" cmpd="sng">
                      <a:noFill/>
                    </a:lnR>
                    <a:lnT w="381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400" dirty="0">
                          <a:solidFill>
                            <a:srgbClr val="0D0D0D"/>
                          </a:solidFill>
                          <a:latin typeface="メイリオ" panose="020B0604030504040204" pitchFamily="50" charset="-128"/>
                          <a:ea typeface="メイリオ" panose="020B0604030504040204" pitchFamily="50" charset="-128"/>
                        </a:rPr>
                        <a:t>商品の掲載期間が半年の場合、在庫確認・シミュレーションの実行日から起算して</a:t>
                      </a:r>
                      <a:r>
                        <a:rPr kumimoji="1" lang="en-US" altLang="ja-JP" sz="1400" dirty="0">
                          <a:solidFill>
                            <a:srgbClr val="0D0D0D"/>
                          </a:solidFill>
                          <a:latin typeface="メイリオ" panose="020B0604030504040204" pitchFamily="50" charset="-128"/>
                          <a:ea typeface="メイリオ" panose="020B0604030504040204" pitchFamily="50" charset="-128"/>
                        </a:rPr>
                        <a:t>181</a:t>
                      </a:r>
                      <a:r>
                        <a:rPr kumimoji="1" lang="ja-JP" altLang="en-US" sz="1400" dirty="0">
                          <a:solidFill>
                            <a:srgbClr val="0D0D0D"/>
                          </a:solidFill>
                          <a:latin typeface="メイリオ" panose="020B0604030504040204" pitchFamily="50" charset="-128"/>
                          <a:ea typeface="メイリオ" panose="020B0604030504040204" pitchFamily="50" charset="-128"/>
                        </a:rPr>
                        <a:t>日目以降の日付は指定できず、在庫は確認できません。また、</a:t>
                      </a:r>
                      <a:r>
                        <a:rPr kumimoji="1" lang="en-US" altLang="ja-JP" sz="1400" dirty="0">
                          <a:solidFill>
                            <a:srgbClr val="0D0D0D"/>
                          </a:solidFill>
                          <a:latin typeface="メイリオ" panose="020B0604030504040204" pitchFamily="50" charset="-128"/>
                          <a:ea typeface="メイリオ" panose="020B0604030504040204" pitchFamily="50" charset="-128"/>
                        </a:rPr>
                        <a:t>181</a:t>
                      </a:r>
                      <a:r>
                        <a:rPr kumimoji="1" lang="ja-JP" altLang="en-US" sz="1400" dirty="0">
                          <a:solidFill>
                            <a:srgbClr val="0D0D0D"/>
                          </a:solidFill>
                          <a:latin typeface="メイリオ" panose="020B0604030504040204" pitchFamily="50" charset="-128"/>
                          <a:ea typeface="メイリオ" panose="020B0604030504040204" pitchFamily="50" charset="-128"/>
                        </a:rPr>
                        <a:t>日目以降の予約もできません。在庫確認・シミュレーションと予約のタイミングにご注意ください。</a:t>
                      </a:r>
                    </a:p>
                  </a:txBody>
                  <a:tcPr anchor="ctr">
                    <a:lnL w="12700" cmpd="sng">
                      <a:noFill/>
                    </a:lnL>
                    <a:lnR w="12700" cmpd="sng">
                      <a:noFill/>
                    </a:lnR>
                    <a:lnT w="38100" cmpd="sng">
                      <a:noFill/>
                    </a:lnT>
                    <a:lnB w="9525"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844763252"/>
                  </a:ext>
                </a:extLst>
              </a:tr>
            </a:tbl>
          </a:graphicData>
        </a:graphic>
      </p:graphicFrame>
      <p:cxnSp>
        <p:nvCxnSpPr>
          <p:cNvPr id="5" name="直線コネクタ 4">
            <a:extLst>
              <a:ext uri="{FF2B5EF4-FFF2-40B4-BE49-F238E27FC236}">
                <a16:creationId xmlns:a16="http://schemas.microsoft.com/office/drawing/2014/main" id="{35DBA05C-FB0B-ABF4-2168-45F4DC1D86E2}"/>
              </a:ext>
            </a:extLst>
          </p:cNvPr>
          <p:cNvCxnSpPr/>
          <p:nvPr/>
        </p:nvCxnSpPr>
        <p:spPr>
          <a:xfrm>
            <a:off x="479425" y="3683000"/>
            <a:ext cx="11233150" cy="0"/>
          </a:xfrm>
          <a:prstGeom prst="line">
            <a:avLst/>
          </a:prstGeom>
          <a:noFill/>
          <a:ln w="6350" cap="flat" cmpd="sng" algn="ctr">
            <a:solidFill>
              <a:srgbClr val="00003E">
                <a:alpha val="10196"/>
              </a:srgbClr>
            </a:solidFill>
            <a:prstDash val="solid"/>
            <a:miter lim="800000"/>
            <a:headEnd type="none" w="med" len="med"/>
            <a:tailEnd type="none" w="med" len="med"/>
          </a:ln>
          <a:effectLst/>
        </p:spPr>
      </p:cxnSp>
      <p:cxnSp>
        <p:nvCxnSpPr>
          <p:cNvPr id="8" name="直線コネクタ 7">
            <a:extLst>
              <a:ext uri="{FF2B5EF4-FFF2-40B4-BE49-F238E27FC236}">
                <a16:creationId xmlns:a16="http://schemas.microsoft.com/office/drawing/2014/main" id="{368F32C1-DB10-FF72-231A-E4E821BD1EAF}"/>
              </a:ext>
            </a:extLst>
          </p:cNvPr>
          <p:cNvCxnSpPr/>
          <p:nvPr/>
        </p:nvCxnSpPr>
        <p:spPr>
          <a:xfrm>
            <a:off x="492125" y="5384800"/>
            <a:ext cx="11233150" cy="0"/>
          </a:xfrm>
          <a:prstGeom prst="line">
            <a:avLst/>
          </a:prstGeom>
          <a:noFill/>
          <a:ln w="6350" cap="flat" cmpd="sng" algn="ctr">
            <a:solidFill>
              <a:srgbClr val="00003E">
                <a:alpha val="10196"/>
              </a:srgbClr>
            </a:solidFill>
            <a:prstDash val="solid"/>
            <a:miter lim="800000"/>
            <a:headEnd type="none" w="med" len="med"/>
            <a:tailEnd type="none" w="med" len="med"/>
          </a:ln>
          <a:effectLst/>
        </p:spPr>
      </p:cxnSp>
    </p:spTree>
    <p:extLst>
      <p:ext uri="{BB962C8B-B14F-4D97-AF65-F5344CB8AC3E}">
        <p14:creationId xmlns:p14="http://schemas.microsoft.com/office/powerpoint/2010/main" val="32662546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003187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プレースホルダー 3">
            <a:extLst>
              <a:ext uri="{FF2B5EF4-FFF2-40B4-BE49-F238E27FC236}">
                <a16:creationId xmlns:a16="http://schemas.microsoft.com/office/drawing/2014/main" id="{04871123-58EC-38C7-510E-1AE2E9D4739B}"/>
              </a:ext>
            </a:extLst>
          </p:cNvPr>
          <p:cNvSpPr>
            <a:spLocks noGrp="1"/>
          </p:cNvSpPr>
          <p:nvPr>
            <p:ph type="body" sz="quarter" idx="10"/>
          </p:nvPr>
        </p:nvSpPr>
        <p:spPr/>
        <p:txBody>
          <a:bodyPr/>
          <a:lstStyle/>
          <a:p>
            <a:pPr>
              <a:defRPr/>
            </a:pPr>
            <a:r>
              <a:rPr lang="ja-JP" altLang="en-US" dirty="0"/>
              <a:t>この資料について</a:t>
            </a:r>
          </a:p>
        </p:txBody>
      </p:sp>
      <p:sp>
        <p:nvSpPr>
          <p:cNvPr id="6" name="テキスト プレースホルダー 5">
            <a:extLst>
              <a:ext uri="{FF2B5EF4-FFF2-40B4-BE49-F238E27FC236}">
                <a16:creationId xmlns:a16="http://schemas.microsoft.com/office/drawing/2014/main" id="{E42F28FB-EB91-1ECF-3548-F0E5DE789368}"/>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9A74C0EE-3031-5F64-7DD4-9AD8C76FF110}"/>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1" name="テキスト ボックス 10">
            <a:extLst>
              <a:ext uri="{FF2B5EF4-FFF2-40B4-BE49-F238E27FC236}">
                <a16:creationId xmlns:a16="http://schemas.microsoft.com/office/drawing/2014/main" id="{79A1CD67-5D6B-755C-2AAF-C99D7D598077}"/>
              </a:ext>
            </a:extLst>
          </p:cNvPr>
          <p:cNvSpPr txBox="1"/>
          <p:nvPr/>
        </p:nvSpPr>
        <p:spPr>
          <a:xfrm>
            <a:off x="557172" y="1063276"/>
            <a:ext cx="10798175" cy="301621"/>
          </a:xfrm>
          <a:prstGeom prst="rect">
            <a:avLst/>
          </a:prstGeom>
          <a:noFill/>
        </p:spPr>
        <p:txBody>
          <a:bodyPr wrap="square" lIns="0" tIns="0" rIns="0" bIns="0" rtlCol="0">
            <a:spAutoFit/>
          </a:bodyPr>
          <a:lstStyle/>
          <a:p>
            <a:pPr>
              <a:lnSpc>
                <a:spcPct val="130000"/>
              </a:lnSpc>
              <a:defRPr/>
            </a:pPr>
            <a:r>
              <a:rPr lang="ja-JP" altLang="en-US" sz="1600" dirty="0">
                <a:solidFill>
                  <a:srgbClr val="0D0D0D"/>
                </a:solidFill>
                <a:latin typeface="Meiryo" panose="020B0604030504040204" pitchFamily="34" charset="-128"/>
              </a:rPr>
              <a:t>本資料は</a:t>
            </a:r>
            <a:r>
              <a:rPr lang="en-US" altLang="ja-JP" sz="1600" dirty="0">
                <a:solidFill>
                  <a:srgbClr val="0D0D0D"/>
                </a:solidFill>
                <a:latin typeface="Meiryo" panose="020B0604030504040204" pitchFamily="34" charset="-128"/>
              </a:rPr>
              <a:t>LINE NEWS Top Ad</a:t>
            </a:r>
            <a:r>
              <a:rPr lang="ja-JP" altLang="en-US" sz="1600" dirty="0">
                <a:solidFill>
                  <a:srgbClr val="0D0D0D"/>
                </a:solidFill>
                <a:latin typeface="Meiryo" panose="020B0604030504040204" pitchFamily="34" charset="-128"/>
              </a:rPr>
              <a:t>のセールスシートです。その他商品のセールスシートや販促資料は下記をご覧ください</a:t>
            </a:r>
            <a:endParaRPr lang="en-US" altLang="ja-JP" sz="1600" dirty="0">
              <a:solidFill>
                <a:srgbClr val="0D0D0D"/>
              </a:solidFill>
              <a:latin typeface="Meiryo" panose="020B0604030504040204" pitchFamily="34" charset="-128"/>
            </a:endParaRPr>
          </a:p>
        </p:txBody>
      </p:sp>
      <p:graphicFrame>
        <p:nvGraphicFramePr>
          <p:cNvPr id="12" name="表 4">
            <a:extLst>
              <a:ext uri="{FF2B5EF4-FFF2-40B4-BE49-F238E27FC236}">
                <a16:creationId xmlns:a16="http://schemas.microsoft.com/office/drawing/2014/main" id="{87590230-9C79-E079-1462-616F37DD62D0}"/>
              </a:ext>
            </a:extLst>
          </p:cNvPr>
          <p:cNvGraphicFramePr>
            <a:graphicFrameLocks noGrp="1"/>
          </p:cNvGraphicFramePr>
          <p:nvPr>
            <p:extLst>
              <p:ext uri="{D42A27DB-BD31-4B8C-83A1-F6EECF244321}">
                <p14:modId xmlns:p14="http://schemas.microsoft.com/office/powerpoint/2010/main" val="1882222744"/>
              </p:ext>
            </p:extLst>
          </p:nvPr>
        </p:nvGraphicFramePr>
        <p:xfrm>
          <a:off x="479425" y="1661538"/>
          <a:ext cx="11371022" cy="3520546"/>
        </p:xfrm>
        <a:graphic>
          <a:graphicData uri="http://schemas.openxmlformats.org/drawingml/2006/table">
            <a:tbl>
              <a:tblPr/>
              <a:tblGrid>
                <a:gridCol w="4692938">
                  <a:extLst>
                    <a:ext uri="{9D8B030D-6E8A-4147-A177-3AD203B41FA5}">
                      <a16:colId xmlns:a16="http://schemas.microsoft.com/office/drawing/2014/main" val="606051176"/>
                    </a:ext>
                  </a:extLst>
                </a:gridCol>
                <a:gridCol w="6678084">
                  <a:extLst>
                    <a:ext uri="{9D8B030D-6E8A-4147-A177-3AD203B41FA5}">
                      <a16:colId xmlns:a16="http://schemas.microsoft.com/office/drawing/2014/main" val="687840856"/>
                    </a:ext>
                  </a:extLst>
                </a:gridCol>
              </a:tblGrid>
              <a:tr h="505692">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a:r>
                        <a:rPr kumimoji="1" lang="ja-JP" altLang="en-US" sz="1000" b="1" i="0" dirty="0">
                          <a:solidFill>
                            <a:schemeClr val="bg1"/>
                          </a:solidFill>
                          <a:latin typeface="Meiryo" panose="020B0604030504040204" pitchFamily="34" charset="-128"/>
                          <a:ea typeface="Meiryo" panose="020B0604030504040204" pitchFamily="34" charset="-128"/>
                        </a:rPr>
                        <a:t>ドキュメント</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algn="l"/>
                      <a:r>
                        <a:rPr kumimoji="1" lang="en-US" altLang="ja-JP" sz="1000" b="1" i="0" dirty="0">
                          <a:solidFill>
                            <a:schemeClr val="bg1"/>
                          </a:solidFill>
                          <a:latin typeface="Meiryo" panose="020B0604030504040204" pitchFamily="34" charset="-128"/>
                          <a:ea typeface="Meiryo" panose="020B0604030504040204" pitchFamily="34" charset="-128"/>
                        </a:rPr>
                        <a:t>URL</a:t>
                      </a:r>
                      <a:endParaRPr kumimoji="1" lang="ja-JP" altLang="en-US" sz="1000" b="1" i="0" dirty="0">
                        <a:solidFill>
                          <a:schemeClr val="bg1"/>
                        </a:solidFill>
                        <a:latin typeface="Meiryo" panose="020B0604030504040204" pitchFamily="34" charset="-128"/>
                        <a:ea typeface="Meiryo" panose="020B0604030504040204" pitchFamily="34" charset="-128"/>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1317350027"/>
                  </a:ext>
                </a:extLst>
              </a:tr>
              <a:tr h="50459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ヤフー広告 ディスプレイ広告（予約型）　</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LINE NEWS Top Ad</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　</a:t>
                      </a:r>
                      <a:r>
                        <a:rPr kumimoji="1" lang="ja-JP" altLang="en-US" sz="1000" b="1" i="0" dirty="0">
                          <a:solidFill>
                            <a:srgbClr val="0D0D0D"/>
                          </a:solidFill>
                          <a:latin typeface="Meiryo" panose="020B0604030504040204" pitchFamily="34" charset="-128"/>
                          <a:ea typeface="Meiryo" panose="020B0604030504040204" pitchFamily="34" charset="-128"/>
                        </a:rPr>
                        <a:t>セールスシート</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ja-JP" altLang="en-US" sz="1000" b="1" i="0" dirty="0">
                          <a:solidFill>
                            <a:srgbClr val="0D0D0D"/>
                          </a:solidFill>
                          <a:latin typeface="Meiryo" panose="020B0604030504040204" pitchFamily="34" charset="-128"/>
                          <a:ea typeface="Meiryo" panose="020B0604030504040204" pitchFamily="34" charset="-128"/>
                        </a:rPr>
                        <a:t>こちらの資料</a:t>
                      </a: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021320354"/>
                  </a:ext>
                </a:extLst>
              </a:tr>
              <a:tr h="504597">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ヤフー広告 ディスプレイ広告（予約型）　</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ja-JP" altLang="en-US" sz="1000" b="1" i="0" dirty="0">
                          <a:solidFill>
                            <a:srgbClr val="0D0D0D"/>
                          </a:solidFill>
                          <a:latin typeface="Meiryo" panose="020B0604030504040204" pitchFamily="34" charset="-128"/>
                          <a:ea typeface="Meiryo" panose="020B0604030504040204" pitchFamily="34" charset="-128"/>
                        </a:rPr>
                        <a:t>その他商品セールスシート一覧</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sz="1000" b="0" i="0" dirty="0">
                          <a:solidFill>
                            <a:srgbClr val="002AFF"/>
                          </a:solidFill>
                          <a:latin typeface="Meiryo" panose="020B0604030504040204" pitchFamily="34" charset="-128"/>
                          <a:ea typeface="Meiryo" panose="020B0604030504040204" pitchFamily="34" charset="-128"/>
                          <a:hlinkClick r:id="rId3">
                            <a:extLst>
                              <a:ext uri="{A12FA001-AC4F-418D-AE19-62706E023703}">
                                <ahyp:hlinkClr xmlns:ahyp="http://schemas.microsoft.com/office/drawing/2018/hyperlinkcolor" val="tx"/>
                              </a:ext>
                            </a:extLst>
                          </a:hlinkClick>
                        </a:rPr>
                        <a:t>https://portal.yadui.business.yahoo.co.jp/agencyportal/873240/</a:t>
                      </a:r>
                      <a:r>
                        <a:rPr kumimoji="1" lang="en-US" altLang="ja-JP" sz="1000" b="0" i="0" dirty="0">
                          <a:solidFill>
                            <a:srgbClr val="002AFF"/>
                          </a:solidFill>
                          <a:latin typeface="Meiryo" panose="020B0604030504040204" pitchFamily="34" charset="-128"/>
                          <a:ea typeface="Meiryo" panose="020B0604030504040204" pitchFamily="34" charset="-128"/>
                        </a:rPr>
                        <a:t> </a:t>
                      </a:r>
                      <a:r>
                        <a:rPr kumimoji="1" lang="ja-JP" altLang="en-US" sz="1000" b="0" i="0" dirty="0">
                          <a:solidFill>
                            <a:schemeClr val="tx1">
                              <a:lumMod val="95000"/>
                              <a:lumOff val="5000"/>
                            </a:schemeClr>
                          </a:solidFill>
                          <a:latin typeface="Meiryo" panose="020B0604030504040204" pitchFamily="34" charset="-128"/>
                          <a:ea typeface="Meiryo" panose="020B0604030504040204" pitchFamily="34" charset="-128"/>
                        </a:rPr>
                        <a:t>（エージェンシーポータル）</a:t>
                      </a:r>
                    </a:p>
                    <a:p>
                      <a:r>
                        <a:rPr kumimoji="1" lang="en-US" altLang="ja-JP" sz="1000" b="0" i="0" kern="1200" dirty="0">
                          <a:solidFill>
                            <a:srgbClr val="002AFF"/>
                          </a:solidFill>
                          <a:latin typeface="Meiryo" panose="020B0604030504040204" pitchFamily="34" charset="-128"/>
                          <a:ea typeface="Meiryo" panose="020B0604030504040204" pitchFamily="34" charset="-128"/>
                          <a:cs typeface="+mn-cs"/>
                          <a:hlinkClick r:id="rId4">
                            <a:extLst>
                              <a:ext uri="{A12FA001-AC4F-418D-AE19-62706E023703}">
                                <ahyp:hlinkClr xmlns:ahyp="http://schemas.microsoft.com/office/drawing/2018/hyperlinkcolor" val="tx"/>
                              </a:ext>
                            </a:extLst>
                          </a:hlinkClick>
                        </a:rPr>
                        <a:t>https://www.lycbiz.com/jp/download/</a:t>
                      </a:r>
                      <a:r>
                        <a:rPr kumimoji="1" lang="en-US" altLang="ja-JP" sz="1000" b="0" i="0" kern="1200" dirty="0">
                          <a:solidFill>
                            <a:srgbClr val="002AFF"/>
                          </a:solidFill>
                          <a:latin typeface="Meiryo" panose="020B0604030504040204" pitchFamily="34" charset="-128"/>
                          <a:ea typeface="Meiryo" panose="020B0604030504040204" pitchFamily="34" charset="-128"/>
                          <a:cs typeface="+mn-cs"/>
                        </a:rPr>
                        <a:t> </a:t>
                      </a:r>
                      <a:r>
                        <a:rPr kumimoji="1" lang="ja-JP" altLang="en-US" sz="1000" b="0" i="0" kern="1200" dirty="0">
                          <a:solidFill>
                            <a:schemeClr val="tx1"/>
                          </a:solidFill>
                          <a:latin typeface="Meiryo" panose="020B0604030504040204" pitchFamily="34" charset="-128"/>
                          <a:ea typeface="Meiryo" panose="020B0604030504040204" pitchFamily="34" charset="-128"/>
                          <a:cs typeface="+mn-cs"/>
                        </a:rPr>
                        <a:t>（</a:t>
                      </a:r>
                      <a:r>
                        <a:rPr kumimoji="1" lang="en-US" altLang="ja-JP" sz="1000" b="0" i="0" kern="1200" dirty="0">
                          <a:solidFill>
                            <a:schemeClr val="tx1"/>
                          </a:solidFill>
                          <a:latin typeface="Meiryo" panose="020B0604030504040204" pitchFamily="34" charset="-128"/>
                          <a:ea typeface="Meiryo" panose="020B0604030504040204" pitchFamily="34" charset="-128"/>
                          <a:cs typeface="+mn-cs"/>
                        </a:rPr>
                        <a:t>LINE</a:t>
                      </a:r>
                      <a:r>
                        <a:rPr kumimoji="1" lang="ja-JP" altLang="en-US" sz="1000" b="0" i="0" kern="1200" dirty="0">
                          <a:solidFill>
                            <a:schemeClr val="tx1"/>
                          </a:solidFill>
                          <a:latin typeface="Meiryo" panose="020B0604030504040204" pitchFamily="34" charset="-128"/>
                          <a:ea typeface="Meiryo" panose="020B0604030504040204" pitchFamily="34" charset="-128"/>
                          <a:cs typeface="+mn-cs"/>
                        </a:rPr>
                        <a:t>ヤフー </a:t>
                      </a:r>
                      <a:r>
                        <a:rPr kumimoji="1" lang="en-US" altLang="ja-JP" sz="1000" b="0" i="0" kern="1200" dirty="0">
                          <a:solidFill>
                            <a:schemeClr val="tx1"/>
                          </a:solidFill>
                          <a:latin typeface="Meiryo" panose="020B0604030504040204" pitchFamily="34" charset="-128"/>
                          <a:ea typeface="Meiryo" panose="020B0604030504040204" pitchFamily="34" charset="-128"/>
                          <a:cs typeface="+mn-cs"/>
                        </a:rPr>
                        <a:t>for Business</a:t>
                      </a:r>
                      <a:r>
                        <a:rPr kumimoji="1" lang="ja-JP" altLang="en-US" sz="1000" b="0" i="0" kern="1200" dirty="0">
                          <a:solidFill>
                            <a:schemeClr val="tx1"/>
                          </a:solidFill>
                          <a:latin typeface="Meiryo" panose="020B0604030504040204" pitchFamily="34" charset="-128"/>
                          <a:ea typeface="Meiryo" panose="020B0604030504040204" pitchFamily="34" charset="-128"/>
                          <a:cs typeface="+mn-cs"/>
                        </a:rPr>
                        <a:t>）</a:t>
                      </a:r>
                      <a:endParaRPr kumimoji="1" lang="ja-JP" altLang="en-US" sz="1000" b="0" i="0" u="none" strike="noStrike" kern="1200" cap="none" spc="0" normalizeH="0" baseline="0" noProof="0" dirty="0">
                        <a:ln>
                          <a:noFill/>
                        </a:ln>
                        <a:solidFill>
                          <a:schemeClr val="tx1"/>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957711322"/>
                  </a:ext>
                </a:extLst>
              </a:tr>
              <a:tr h="498233">
                <a:tc>
                  <a:txBody>
                    <a:bodyPr/>
                    <a:lstStyle/>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ヤフー広告 ディスプレイ広告（予約型）　フォーマットガイド</a:t>
                      </a:r>
                      <a:endParaRPr kumimoji="1" lang="ja-JP" altLang="en-US" dirty="0"/>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rowSpan="2">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0" i="0" u="none" strike="noStrike" kern="1200" cap="none" spc="0" normalizeH="0" baseline="0" noProof="0" dirty="0">
                          <a:ln>
                            <a:noFill/>
                          </a:ln>
                          <a:solidFill>
                            <a:schemeClr val="accent4"/>
                          </a:solidFill>
                          <a:effectLst/>
                          <a:uLnTx/>
                          <a:uFillTx/>
                          <a:latin typeface="Meiryo" panose="020B0604030504040204" pitchFamily="34" charset="-128"/>
                          <a:ea typeface="Meiryo" panose="020B0604030504040204" pitchFamily="34" charset="-128"/>
                          <a:cs typeface="+mn-cs"/>
                          <a:hlinkClick r:id="rId5">
                            <a:extLst>
                              <a:ext uri="{A12FA001-AC4F-418D-AE19-62706E023703}">
                                <ahyp:hlinkClr xmlns:ahyp="http://schemas.microsoft.com/office/drawing/2018/hyperlinkcolor" val="tx"/>
                              </a:ext>
                            </a:extLst>
                          </a:hlinkClick>
                        </a:rPr>
                        <a:t>https://portal.yadui.business.yahoo.co.jp/agencyportal/30335704/</a:t>
                      </a:r>
                      <a:r>
                        <a:rPr kumimoji="1" lang="en-US" altLang="ja-JP" sz="1000" b="0" i="0" u="none" strike="noStrike" kern="1200" cap="none" spc="0" normalizeH="0" baseline="0" noProof="0" dirty="0">
                          <a:ln>
                            <a:noFill/>
                          </a:ln>
                          <a:solidFill>
                            <a:schemeClr val="accent4"/>
                          </a:solidFill>
                          <a:effectLst/>
                          <a:uLnTx/>
                          <a:uFillTx/>
                          <a:latin typeface="Meiryo" panose="020B0604030504040204" pitchFamily="34" charset="-128"/>
                          <a:ea typeface="Meiryo" panose="020B0604030504040204" pitchFamily="34" charset="-128"/>
                          <a:cs typeface="+mn-cs"/>
                        </a:rPr>
                        <a:t> </a:t>
                      </a:r>
                      <a:r>
                        <a:rPr kumimoji="1" lang="ja-JP" altLang="en-US" sz="1000" b="0" i="0" dirty="0">
                          <a:solidFill>
                            <a:schemeClr val="tx1">
                              <a:lumMod val="95000"/>
                              <a:lumOff val="5000"/>
                            </a:schemeClr>
                          </a:solidFill>
                          <a:latin typeface="Meiryo" panose="020B0604030504040204" pitchFamily="34" charset="-128"/>
                          <a:ea typeface="Meiryo" panose="020B0604030504040204" pitchFamily="34" charset="-128"/>
                        </a:rPr>
                        <a:t>（</a:t>
                      </a:r>
                      <a:r>
                        <a:rPr kumimoji="1" lang="ja-JP" altLang="en-US" sz="1000" b="0" i="0">
                          <a:solidFill>
                            <a:schemeClr val="tx1">
                              <a:lumMod val="95000"/>
                              <a:lumOff val="5000"/>
                            </a:schemeClr>
                          </a:solidFill>
                          <a:latin typeface="Meiryo" panose="020B0604030504040204" pitchFamily="34" charset="-128"/>
                          <a:ea typeface="Meiryo" panose="020B0604030504040204" pitchFamily="34" charset="-128"/>
                        </a:rPr>
                        <a:t>エージェンシーポータル）</a:t>
                      </a:r>
                      <a:endParaRPr kumimoji="1" lang="en-US" altLang="ja-JP" sz="1000" b="0"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630708088"/>
                  </a:ext>
                </a:extLst>
              </a:tr>
              <a:tr h="498233">
                <a:tc>
                  <a:txBody>
                    <a:bodyPr/>
                    <a:lstStyle/>
                    <a:p>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ヤフー広告 ディスプレイ広告（予約型）　事例カタログ</a:t>
                      </a:r>
                      <a:endParaRPr kumimoji="1" lang="ja-JP" altLang="en-US" dirty="0"/>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vMerge="1">
                  <a:txBody>
                    <a:bodyPr/>
                    <a:lstStyle/>
                    <a:p>
                      <a:pPr marL="0" marR="0" lvl="0" indent="0" algn="l" defTabSz="914423"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3E">
                        <a:alpha val="10196"/>
                      </a:srgbClr>
                    </a:solidFill>
                  </a:tcPr>
                </a:tc>
                <a:extLst>
                  <a:ext uri="{0D108BD9-81ED-4DB2-BD59-A6C34878D82A}">
                    <a16:rowId xmlns:a16="http://schemas.microsoft.com/office/drawing/2014/main" val="4267975986"/>
                  </a:ext>
                </a:extLst>
              </a:tr>
              <a:tr h="1009194">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LINE</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ヤフー 媒体資料</a:t>
                      </a:r>
                    </a:p>
                    <a:p>
                      <a:pPr marL="0" marR="0" lvl="0" indent="0" algn="l" defTabSz="914423" rtl="0" eaLnBrk="1" fontAlgn="auto" latinLnBrk="0" hangingPunct="1">
                        <a:lnSpc>
                          <a:spcPct val="100000"/>
                        </a:lnSpc>
                        <a:spcBef>
                          <a:spcPts val="0"/>
                        </a:spcBef>
                        <a:spcAft>
                          <a:spcPts val="0"/>
                        </a:spcAft>
                        <a:buClrTx/>
                        <a:buSzTx/>
                        <a:buFontTx/>
                        <a:buNone/>
                        <a:tabLst/>
                        <a:defRPr/>
                      </a:pPr>
                      <a:r>
                        <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Yahoo! JAPAN </a:t>
                      </a:r>
                      <a:r>
                        <a:rPr kumimoji="1" lang="ja-JP" altLang="en-US"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rPr>
                        <a:t>サービス媒体資料</a:t>
                      </a:r>
                      <a:endParaRPr kumimoji="1" lang="en-US" altLang="ja-JP" sz="1000" b="1" i="0" u="none" strike="noStrike" kern="1200" cap="none" spc="0" normalizeH="0" baseline="0" noProof="0" dirty="0">
                        <a:ln>
                          <a:noFill/>
                        </a:ln>
                        <a:solidFill>
                          <a:srgbClr val="0D0D0D"/>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lvl1pPr marL="0" algn="l" defTabSz="914400" rtl="0" eaLnBrk="1" latinLnBrk="0" hangingPunct="1">
                        <a:defRPr kumimoji="1" sz="1800" kern="1200">
                          <a:solidFill>
                            <a:schemeClr val="dk1"/>
                          </a:solidFill>
                          <a:latin typeface="Calibri" panose="020F0502020204030204"/>
                        </a:defRPr>
                      </a:lvl1pPr>
                      <a:lvl2pPr marL="457200" algn="l" defTabSz="914400" rtl="0" eaLnBrk="1" latinLnBrk="0" hangingPunct="1">
                        <a:defRPr kumimoji="1" sz="1800" kern="1200">
                          <a:solidFill>
                            <a:schemeClr val="dk1"/>
                          </a:solidFill>
                          <a:latin typeface="Calibri" panose="020F0502020204030204"/>
                        </a:defRPr>
                      </a:lvl2pPr>
                      <a:lvl3pPr marL="914400" algn="l" defTabSz="914400" rtl="0" eaLnBrk="1" latinLnBrk="0" hangingPunct="1">
                        <a:defRPr kumimoji="1" sz="1800" kern="1200">
                          <a:solidFill>
                            <a:schemeClr val="dk1"/>
                          </a:solidFill>
                          <a:latin typeface="Calibri" panose="020F0502020204030204"/>
                        </a:defRPr>
                      </a:lvl3pPr>
                      <a:lvl4pPr marL="1371600" algn="l" defTabSz="914400" rtl="0" eaLnBrk="1" latinLnBrk="0" hangingPunct="1">
                        <a:defRPr kumimoji="1" sz="1800" kern="1200">
                          <a:solidFill>
                            <a:schemeClr val="dk1"/>
                          </a:solidFill>
                          <a:latin typeface="Calibri" panose="020F0502020204030204"/>
                        </a:defRPr>
                      </a:lvl4pPr>
                      <a:lvl5pPr marL="1828800" algn="l" defTabSz="914400" rtl="0" eaLnBrk="1" latinLnBrk="0" hangingPunct="1">
                        <a:defRPr kumimoji="1" sz="1800" kern="1200">
                          <a:solidFill>
                            <a:schemeClr val="dk1"/>
                          </a:solidFill>
                          <a:latin typeface="Calibri" panose="020F0502020204030204"/>
                        </a:defRPr>
                      </a:lvl5pPr>
                      <a:lvl6pPr marL="2286000" algn="l" defTabSz="914400" rtl="0" eaLnBrk="1" latinLnBrk="0" hangingPunct="1">
                        <a:defRPr kumimoji="1" sz="1800" kern="1200">
                          <a:solidFill>
                            <a:schemeClr val="dk1"/>
                          </a:solidFill>
                          <a:latin typeface="Calibri" panose="020F0502020204030204"/>
                        </a:defRPr>
                      </a:lvl6pPr>
                      <a:lvl7pPr marL="2743200" algn="l" defTabSz="914400" rtl="0" eaLnBrk="1" latinLnBrk="0" hangingPunct="1">
                        <a:defRPr kumimoji="1" sz="1800" kern="1200">
                          <a:solidFill>
                            <a:schemeClr val="dk1"/>
                          </a:solidFill>
                          <a:latin typeface="Calibri" panose="020F0502020204030204"/>
                        </a:defRPr>
                      </a:lvl7pPr>
                      <a:lvl8pPr marL="3200400" algn="l" defTabSz="914400" rtl="0" eaLnBrk="1" latinLnBrk="0" hangingPunct="1">
                        <a:defRPr kumimoji="1" sz="1800" kern="1200">
                          <a:solidFill>
                            <a:schemeClr val="dk1"/>
                          </a:solidFill>
                          <a:latin typeface="Calibri" panose="020F0502020204030204"/>
                        </a:defRPr>
                      </a:lvl8pPr>
                      <a:lvl9pPr marL="3657600" algn="l" defTabSz="914400" rtl="0" eaLnBrk="1" latinLnBrk="0" hangingPunct="1">
                        <a:defRPr kumimoji="1" sz="1800" kern="1200">
                          <a:solidFill>
                            <a:schemeClr val="dk1"/>
                          </a:solidFill>
                          <a:latin typeface="Calibri" panose="020F0502020204030204"/>
                        </a:defRPr>
                      </a:lvl9pPr>
                    </a:lstStyle>
                    <a:p>
                      <a:r>
                        <a:rPr kumimoji="1" lang="en-US" altLang="ja-JP" sz="1000" b="0" i="0" kern="1200" dirty="0">
                          <a:solidFill>
                            <a:srgbClr val="002AFF"/>
                          </a:solidFill>
                          <a:latin typeface="Meiryo" panose="020B0604030504040204" pitchFamily="34" charset="-128"/>
                          <a:ea typeface="Meiryo" panose="020B0604030504040204" pitchFamily="34" charset="-128"/>
                          <a:cs typeface="+mn-cs"/>
                          <a:hlinkClick r:id="rId4">
                            <a:extLst>
                              <a:ext uri="{A12FA001-AC4F-418D-AE19-62706E023703}">
                                <ahyp:hlinkClr xmlns:ahyp="http://schemas.microsoft.com/office/drawing/2018/hyperlinkcolor" val="tx"/>
                              </a:ext>
                            </a:extLst>
                          </a:hlinkClick>
                        </a:rPr>
                        <a:t>https://www.lycbiz.com/jp/download/</a:t>
                      </a:r>
                      <a:r>
                        <a:rPr kumimoji="1" lang="en-US" altLang="ja-JP" sz="1000" b="0" i="0" kern="1200" dirty="0">
                          <a:solidFill>
                            <a:srgbClr val="002AFF"/>
                          </a:solidFill>
                          <a:latin typeface="Meiryo" panose="020B0604030504040204" pitchFamily="34" charset="-128"/>
                          <a:ea typeface="Meiryo" panose="020B0604030504040204" pitchFamily="34" charset="-128"/>
                          <a:cs typeface="+mn-cs"/>
                        </a:rPr>
                        <a:t> </a:t>
                      </a:r>
                      <a:r>
                        <a:rPr kumimoji="1" lang="ja-JP" altLang="en-US" sz="1000" b="0" i="0" kern="1200" dirty="0">
                          <a:solidFill>
                            <a:schemeClr val="tx1"/>
                          </a:solidFill>
                          <a:latin typeface="Meiryo" panose="020B0604030504040204" pitchFamily="34" charset="-128"/>
                          <a:ea typeface="Meiryo" panose="020B0604030504040204" pitchFamily="34" charset="-128"/>
                          <a:cs typeface="+mn-cs"/>
                        </a:rPr>
                        <a:t>（</a:t>
                      </a:r>
                      <a:r>
                        <a:rPr kumimoji="1" lang="en-US" altLang="ja-JP" sz="1000" b="0" i="0" kern="1200" dirty="0">
                          <a:solidFill>
                            <a:schemeClr val="tx1"/>
                          </a:solidFill>
                          <a:latin typeface="Meiryo" panose="020B0604030504040204" pitchFamily="34" charset="-128"/>
                          <a:ea typeface="Meiryo" panose="020B0604030504040204" pitchFamily="34" charset="-128"/>
                          <a:cs typeface="+mn-cs"/>
                        </a:rPr>
                        <a:t>LINE</a:t>
                      </a:r>
                      <a:r>
                        <a:rPr kumimoji="1" lang="ja-JP" altLang="en-US" sz="1000" b="0" i="0" kern="1200" dirty="0">
                          <a:solidFill>
                            <a:schemeClr val="tx1"/>
                          </a:solidFill>
                          <a:latin typeface="Meiryo" panose="020B0604030504040204" pitchFamily="34" charset="-128"/>
                          <a:ea typeface="Meiryo" panose="020B0604030504040204" pitchFamily="34" charset="-128"/>
                          <a:cs typeface="+mn-cs"/>
                        </a:rPr>
                        <a:t>ヤフー </a:t>
                      </a:r>
                      <a:r>
                        <a:rPr kumimoji="1" lang="en-US" altLang="ja-JP" sz="1000" b="0" i="0" kern="1200" dirty="0">
                          <a:solidFill>
                            <a:schemeClr val="tx1"/>
                          </a:solidFill>
                          <a:latin typeface="Meiryo" panose="020B0604030504040204" pitchFamily="34" charset="-128"/>
                          <a:ea typeface="Meiryo" panose="020B0604030504040204" pitchFamily="34" charset="-128"/>
                          <a:cs typeface="+mn-cs"/>
                        </a:rPr>
                        <a:t>for Business</a:t>
                      </a:r>
                      <a:r>
                        <a:rPr kumimoji="1" lang="ja-JP" altLang="en-US" sz="1000" b="0" i="0" kern="1200" dirty="0">
                          <a:solidFill>
                            <a:schemeClr val="tx1"/>
                          </a:solidFill>
                          <a:latin typeface="Meiryo" panose="020B0604030504040204" pitchFamily="34" charset="-128"/>
                          <a:ea typeface="Meiryo" panose="020B0604030504040204" pitchFamily="34" charset="-128"/>
                          <a:cs typeface="+mn-cs"/>
                        </a:rPr>
                        <a:t>）</a:t>
                      </a:r>
                      <a:endParaRPr kumimoji="1" lang="ja-JP" altLang="en-US" sz="1000" b="0" i="0" u="none" strike="noStrike" kern="1200" cap="none" spc="0" normalizeH="0" baseline="0" noProof="0" dirty="0">
                        <a:ln>
                          <a:noFill/>
                        </a:ln>
                        <a:solidFill>
                          <a:schemeClr val="tx1"/>
                        </a:solidFill>
                        <a:effectLst/>
                        <a:uLnTx/>
                        <a:uFillTx/>
                        <a:latin typeface="Meiryo" panose="020B0604030504040204" pitchFamily="34" charset="-128"/>
                        <a:ea typeface="Meiryo" panose="020B0604030504040204" pitchFamily="34" charset="-128"/>
                        <a:cs typeface="+mn-cs"/>
                      </a:endParaRPr>
                    </a:p>
                  </a:txBody>
                  <a:tcPr marL="144000" anchor="ctr">
                    <a:lnL w="28575" cap="flat" cmpd="sng" algn="ctr">
                      <a:solidFill>
                        <a:srgbClr val="FFFFFF"/>
                      </a:solidFill>
                      <a:prstDash val="solid"/>
                      <a:round/>
                      <a:headEnd type="none" w="med" len="med"/>
                      <a:tailEnd type="none" w="med" len="med"/>
                    </a:lnL>
                    <a:lnR w="28575" cap="flat" cmpd="sng" algn="ctr">
                      <a:solidFill>
                        <a:srgbClr val="FFFFFF"/>
                      </a:solidFill>
                      <a:prstDash val="solid"/>
                      <a:round/>
                      <a:headEnd type="none" w="med" len="med"/>
                      <a:tailEnd type="none" w="med" len="med"/>
                    </a:lnR>
                    <a:lnT w="28575" cap="flat" cmpd="sng" algn="ctr">
                      <a:solidFill>
                        <a:srgbClr val="FFFFFF"/>
                      </a:solidFill>
                      <a:prstDash val="solid"/>
                      <a:round/>
                      <a:headEnd type="none" w="med" len="med"/>
                      <a:tailEnd type="none" w="med" len="med"/>
                    </a:lnT>
                    <a:lnB w="28575"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660123167"/>
                  </a:ext>
                </a:extLst>
              </a:tr>
            </a:tbl>
          </a:graphicData>
        </a:graphic>
      </p:graphicFrame>
    </p:spTree>
    <p:extLst>
      <p:ext uri="{BB962C8B-B14F-4D97-AF65-F5344CB8AC3E}">
        <p14:creationId xmlns:p14="http://schemas.microsoft.com/office/powerpoint/2010/main" val="15406879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1F786E-33B8-5B43-3D0E-069EBEACACAD}"/>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E83382DD-0571-1D23-5663-0D9B9F789F4C}"/>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4D1749B8-C299-07C5-D7CD-0AA731D0DD1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10520842-9572-15A2-E8CB-A109CF290E74}"/>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4D7D8BE2-0870-CF9B-6459-6E5E2DE52E45}"/>
              </a:ext>
            </a:extLst>
          </p:cNvPr>
          <p:cNvSpPr/>
          <p:nvPr/>
        </p:nvSpPr>
        <p:spPr>
          <a:xfrm>
            <a:off x="555391" y="1570842"/>
            <a:ext cx="11175398" cy="4902147"/>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r>
              <a:rPr lang="en-US" altLang="ja-JP" sz="1600" dirty="0">
                <a:solidFill>
                  <a:srgbClr val="0D0D0D"/>
                </a:solidFill>
                <a:latin typeface="メイリオ" panose="020B0604030504040204" pitchFamily="50" charset="-128"/>
              </a:rPr>
              <a:t>1</a:t>
            </a:r>
            <a:r>
              <a:rPr lang="ja-JP" altLang="en-US" sz="1600" dirty="0">
                <a:solidFill>
                  <a:srgbClr val="0D0D0D"/>
                </a:solidFill>
                <a:latin typeface="メイリオ" panose="020B0604030504040204" pitchFamily="50" charset="-128"/>
              </a:rPr>
              <a:t>．プラットフォーム統合以降の商品リリース情報</a:t>
            </a:r>
            <a:br>
              <a:rPr lang="en-US" altLang="ja-JP" sz="1600" dirty="0">
                <a:solidFill>
                  <a:srgbClr val="0D0D0D"/>
                </a:solidFill>
                <a:latin typeface="メイリオ" panose="020B0604030504040204" pitchFamily="50" charset="-128"/>
              </a:rPr>
            </a:br>
            <a:endParaRPr lang="en-US" altLang="ja-JP" sz="1600" dirty="0">
              <a:solidFill>
                <a:srgbClr val="0D0D0D"/>
              </a:solidFill>
              <a:latin typeface="メイリオ" panose="020B0604030504040204" pitchFamily="50" charset="-128"/>
            </a:endParaRPr>
          </a:p>
          <a:p>
            <a:r>
              <a:rPr lang="en-US" altLang="ja-JP" sz="1600" dirty="0">
                <a:solidFill>
                  <a:srgbClr val="0D0D0D"/>
                </a:solidFill>
                <a:latin typeface="メイリオ" panose="020B0604030504040204" pitchFamily="50" charset="-128"/>
              </a:rPr>
              <a:t>2</a:t>
            </a:r>
            <a:r>
              <a:rPr lang="ja-JP" altLang="en-US" sz="1600" dirty="0">
                <a:solidFill>
                  <a:srgbClr val="0D0D0D"/>
                </a:solidFill>
                <a:latin typeface="メイリオ" panose="020B0604030504040204" pitchFamily="50" charset="-128"/>
              </a:rPr>
              <a:t>．予約型商品全体にかかわる変更</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・ターゲティング項目</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r>
              <a:rPr lang="en-US" altLang="ja-JP" sz="1600" dirty="0">
                <a:solidFill>
                  <a:srgbClr val="0D0D0D"/>
                </a:solidFill>
                <a:latin typeface="メイリオ" panose="020B0604030504040204" pitchFamily="50" charset="-128"/>
              </a:rPr>
              <a:t>2026</a:t>
            </a:r>
            <a:r>
              <a:rPr lang="ja-JP" altLang="en-US" sz="1600" dirty="0">
                <a:solidFill>
                  <a:srgbClr val="0D0D0D"/>
                </a:solidFill>
                <a:latin typeface="メイリオ" panose="020B0604030504040204" pitchFamily="50" charset="-128"/>
              </a:rPr>
              <a:t>年</a:t>
            </a:r>
            <a:r>
              <a:rPr lang="en-US" altLang="ja-JP" sz="1600" dirty="0">
                <a:solidFill>
                  <a:srgbClr val="0D0D0D"/>
                </a:solidFill>
                <a:latin typeface="メイリオ" panose="020B0604030504040204" pitchFamily="50" charset="-128"/>
              </a:rPr>
              <a:t>3</a:t>
            </a:r>
            <a:r>
              <a:rPr lang="ja-JP" altLang="en-US" sz="1600" dirty="0">
                <a:solidFill>
                  <a:srgbClr val="0D0D0D"/>
                </a:solidFill>
                <a:latin typeface="メイリオ" panose="020B0604030504040204" pitchFamily="50" charset="-128"/>
              </a:rPr>
              <a:t>月～</a:t>
            </a:r>
            <a:r>
              <a:rPr lang="en-US" altLang="ja-JP" sz="1600" dirty="0">
                <a:solidFill>
                  <a:srgbClr val="0D0D0D"/>
                </a:solidFill>
                <a:latin typeface="メイリオ" panose="020B0604030504040204" pitchFamily="50" charset="-128"/>
              </a:rPr>
              <a:t>4</a:t>
            </a:r>
            <a:r>
              <a:rPr lang="ja-JP" altLang="en-US" sz="1600" dirty="0">
                <a:solidFill>
                  <a:srgbClr val="0D0D0D"/>
                </a:solidFill>
                <a:latin typeface="メイリオ" panose="020B0604030504040204" pitchFamily="50" charset="-128"/>
              </a:rPr>
              <a:t>月の期またぎ掲載</a:t>
            </a:r>
          </a:p>
          <a:p>
            <a:r>
              <a:rPr lang="ja-JP" altLang="en-US" sz="1600" dirty="0">
                <a:solidFill>
                  <a:srgbClr val="0D0D0D"/>
                </a:solidFill>
                <a:latin typeface="メイリオ" panose="020B0604030504040204" pitchFamily="50" charset="-128"/>
              </a:rPr>
              <a:t>　・掲載制限カテゴリーリストの追加</a:t>
            </a:r>
          </a:p>
          <a:p>
            <a:r>
              <a:rPr lang="ja-JP" altLang="en-US" sz="1600" dirty="0">
                <a:solidFill>
                  <a:srgbClr val="0D0D0D"/>
                </a:solidFill>
                <a:latin typeface="メイリオ" panose="020B0604030504040204" pitchFamily="50" charset="-128"/>
              </a:rPr>
              <a:t>　・制作費申し込みフォームの変更</a:t>
            </a:r>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r>
              <a:rPr lang="en-US" altLang="ja-JP" sz="1600" dirty="0">
                <a:solidFill>
                  <a:srgbClr val="0D0D0D"/>
                </a:solidFill>
                <a:latin typeface="メイリオ" panose="020B0604030504040204" pitchFamily="50" charset="-128"/>
              </a:rPr>
              <a:t>3</a:t>
            </a:r>
            <a:r>
              <a:rPr lang="ja-JP" altLang="en-US" sz="1600" dirty="0">
                <a:solidFill>
                  <a:srgbClr val="0D0D0D"/>
                </a:solidFill>
                <a:latin typeface="メイリオ" panose="020B0604030504040204" pitchFamily="50" charset="-128"/>
              </a:rPr>
              <a:t>．ドキュメント関連</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・共通免責事項のヘルプ記載</a:t>
            </a:r>
          </a:p>
          <a:p>
            <a:r>
              <a:rPr lang="ja-JP" altLang="en-US" sz="1600" dirty="0">
                <a:solidFill>
                  <a:srgbClr val="0D0D0D"/>
                </a:solidFill>
                <a:latin typeface="メイリオ" panose="020B0604030504040204" pitchFamily="50" charset="-128"/>
              </a:rPr>
              <a:t>　・セールスシートの掲載場所追加</a:t>
            </a:r>
            <a:endParaRPr lang="en-US" altLang="ja-JP" sz="1600" dirty="0">
              <a:solidFill>
                <a:srgbClr val="0D0D0D"/>
              </a:solidFill>
              <a:latin typeface="メイリオ" panose="020B0604030504040204" pitchFamily="50" charset="-128"/>
            </a:endParaRPr>
          </a:p>
          <a:p>
            <a:pPr lvl="0" eaLnBrk="1" fontAlgn="auto" hangingPunct="1">
              <a:spcBef>
                <a:spcPts val="0"/>
              </a:spcBef>
              <a:spcAft>
                <a:spcPts val="0"/>
              </a:spcAft>
              <a:defRPr/>
            </a:pPr>
            <a:endParaRPr lang="en-US" altLang="ja-JP" sz="1600" dirty="0">
              <a:solidFill>
                <a:srgbClr val="0D0D0D"/>
              </a:solidFill>
              <a:latin typeface="メイリオ" panose="020B0604030504040204" pitchFamily="50" charset="-128"/>
              <a:ea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F1770C09-0F0F-4280-8641-22BC832B88A4}"/>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kumimoji="1" lang="ja-JP" altLang="en-US" sz="1800" b="1" i="0" dirty="0">
                <a:latin typeface="Meiryo"/>
                <a:ea typeface="Meiryo"/>
              </a:rPr>
              <a:t>変更点・お知らせサマリー</a:t>
            </a:r>
          </a:p>
        </p:txBody>
      </p:sp>
    </p:spTree>
    <p:extLst>
      <p:ext uri="{BB962C8B-B14F-4D97-AF65-F5344CB8AC3E}">
        <p14:creationId xmlns:p14="http://schemas.microsoft.com/office/powerpoint/2010/main" val="22105168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8F690E-9083-83CC-EF6F-716EC6DDE518}"/>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82F5F89-C156-6C44-9689-7E07AD77D883}"/>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35002325-8F53-1A7A-4F5A-1CBF19F0B95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717615CA-9073-50A6-DCE0-3171BA9E53B8}"/>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F05BFCE5-B90C-0ABB-0540-8592A2E8488A}"/>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r>
              <a:rPr lang="ja-JP" altLang="en-US" sz="1600" b="1" dirty="0">
                <a:solidFill>
                  <a:srgbClr val="0D0D0D"/>
                </a:solidFill>
                <a:latin typeface="メイリオ" panose="020B0604030504040204" pitchFamily="50" charset="-128"/>
              </a:rPr>
              <a:t>・</a:t>
            </a:r>
            <a:r>
              <a:rPr lang="en-US" altLang="ja-JP" sz="1600" b="1" dirty="0">
                <a:solidFill>
                  <a:srgbClr val="0D0D0D"/>
                </a:solidFill>
                <a:latin typeface="メイリオ" panose="020B0604030504040204" pitchFamily="50" charset="-128"/>
              </a:rPr>
              <a:t>LINE</a:t>
            </a:r>
            <a:r>
              <a:rPr lang="ja-JP" altLang="en-US" sz="1600" b="1" dirty="0">
                <a:solidFill>
                  <a:srgbClr val="0D0D0D"/>
                </a:solidFill>
                <a:latin typeface="メイリオ" panose="020B0604030504040204" pitchFamily="50" charset="-128"/>
              </a:rPr>
              <a:t>ヤフー広告として、新プラットフォームの管理画面よりご予約いただきます。</a:t>
            </a:r>
            <a:endParaRPr lang="en-US" altLang="ja-JP" sz="1600" b="1"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r>
              <a:rPr lang="en-US" altLang="ja-JP" sz="1600" dirty="0">
                <a:solidFill>
                  <a:srgbClr val="0D0D0D"/>
                </a:solidFill>
                <a:latin typeface="メイリオ" panose="020B0604030504040204" pitchFamily="50" charset="-128"/>
              </a:rPr>
              <a:t>Yahoo!</a:t>
            </a:r>
            <a:r>
              <a:rPr lang="ja-JP" altLang="en-US" sz="1600" dirty="0">
                <a:solidFill>
                  <a:srgbClr val="0D0D0D"/>
                </a:solidFill>
                <a:latin typeface="メイリオ" panose="020B0604030504040204" pitchFamily="50" charset="-128"/>
              </a:rPr>
              <a:t>広告 ディスプレイ広告の広告管理ツールから予約することができます。</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仕様は</a:t>
            </a:r>
            <a:r>
              <a:rPr lang="en-US" altLang="ja-JP" sz="1600" dirty="0">
                <a:solidFill>
                  <a:srgbClr val="0D0D0D"/>
                </a:solidFill>
                <a:latin typeface="メイリオ" panose="020B0604030504040204" pitchFamily="50" charset="-128"/>
              </a:rPr>
              <a:t>Yahoo!</a:t>
            </a:r>
            <a:r>
              <a:rPr lang="ja-JP" altLang="en-US" sz="1600" dirty="0">
                <a:solidFill>
                  <a:srgbClr val="0D0D0D"/>
                </a:solidFill>
                <a:latin typeface="メイリオ" panose="020B0604030504040204" pitchFamily="50" charset="-128"/>
              </a:rPr>
              <a:t>広告 ディスプレイ広告に準じます。）</a:t>
            </a:r>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r>
              <a:rPr lang="ja-JP" altLang="en-US" sz="1600" b="1" dirty="0">
                <a:solidFill>
                  <a:srgbClr val="0D0D0D"/>
                </a:solidFill>
                <a:latin typeface="メイリオ" panose="020B0604030504040204" pitchFamily="50" charset="-128"/>
              </a:rPr>
              <a:t>・</a:t>
            </a:r>
            <a:r>
              <a:rPr lang="en-US" altLang="ja-JP" sz="1600" b="1" dirty="0">
                <a:solidFill>
                  <a:srgbClr val="0D0D0D"/>
                </a:solidFill>
                <a:latin typeface="メイリオ" panose="020B0604030504040204" pitchFamily="50" charset="-128"/>
              </a:rPr>
              <a:t>LINE</a:t>
            </a:r>
            <a:r>
              <a:rPr lang="ja-JP" altLang="en-US" sz="1600" b="1" dirty="0">
                <a:solidFill>
                  <a:srgbClr val="0D0D0D"/>
                </a:solidFill>
                <a:latin typeface="メイリオ" panose="020B0604030504040204" pitchFamily="50" charset="-128"/>
              </a:rPr>
              <a:t>ヤフー広告 ディスプレイ広告（予約型）のリリーススケジュールは以下の通りです。</a:t>
            </a:r>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C3CEF8E8-5E58-994C-F875-7C68056B8A45}"/>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1</a:t>
            </a:r>
            <a:r>
              <a:rPr lang="ja-JP" altLang="en-US" b="1" dirty="0">
                <a:latin typeface="Meiryo"/>
                <a:ea typeface="Meiryo"/>
              </a:rPr>
              <a:t>．プラットフォーム統合以降の商品リリース情報</a:t>
            </a:r>
          </a:p>
        </p:txBody>
      </p:sp>
      <p:graphicFrame>
        <p:nvGraphicFramePr>
          <p:cNvPr id="9" name="表 8">
            <a:extLst>
              <a:ext uri="{FF2B5EF4-FFF2-40B4-BE49-F238E27FC236}">
                <a16:creationId xmlns:a16="http://schemas.microsoft.com/office/drawing/2014/main" id="{4E2349A0-ED93-AA47-F509-19140175868D}"/>
              </a:ext>
            </a:extLst>
          </p:cNvPr>
          <p:cNvGraphicFramePr>
            <a:graphicFrameLocks noGrp="1"/>
          </p:cNvGraphicFramePr>
          <p:nvPr>
            <p:extLst>
              <p:ext uri="{D42A27DB-BD31-4B8C-83A1-F6EECF244321}">
                <p14:modId xmlns:p14="http://schemas.microsoft.com/office/powerpoint/2010/main" val="1488015943"/>
              </p:ext>
            </p:extLst>
          </p:nvPr>
        </p:nvGraphicFramePr>
        <p:xfrm>
          <a:off x="1301205" y="3416977"/>
          <a:ext cx="9589589" cy="2606012"/>
        </p:xfrm>
        <a:graphic>
          <a:graphicData uri="http://schemas.openxmlformats.org/drawingml/2006/table">
            <a:tbl>
              <a:tblPr bandRow="1"/>
              <a:tblGrid>
                <a:gridCol w="2686781">
                  <a:extLst>
                    <a:ext uri="{9D8B030D-6E8A-4147-A177-3AD203B41FA5}">
                      <a16:colId xmlns:a16="http://schemas.microsoft.com/office/drawing/2014/main" val="3236551118"/>
                    </a:ext>
                  </a:extLst>
                </a:gridCol>
                <a:gridCol w="6902808">
                  <a:extLst>
                    <a:ext uri="{9D8B030D-6E8A-4147-A177-3AD203B41FA5}">
                      <a16:colId xmlns:a16="http://schemas.microsoft.com/office/drawing/2014/main" val="3901351372"/>
                    </a:ext>
                  </a:extLst>
                </a:gridCol>
              </a:tblGrid>
              <a:tr h="403377">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kern="1200" dirty="0">
                          <a:solidFill>
                            <a:schemeClr val="bg1"/>
                          </a:solidFill>
                          <a:latin typeface="Meiryo" panose="020B0604030504040204" pitchFamily="34" charset="-128"/>
                          <a:ea typeface="Meiryo" panose="020B0604030504040204" pitchFamily="34" charset="-128"/>
                        </a:rPr>
                        <a:t>リリース日</a:t>
                      </a:r>
                      <a:endParaRPr kumimoji="1" lang="en-US" altLang="ja-JP" sz="11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1" kern="1200" dirty="0">
                          <a:solidFill>
                            <a:schemeClr val="bg1"/>
                          </a:solidFill>
                          <a:latin typeface="Meiryo" panose="020B0604030504040204" pitchFamily="34" charset="-128"/>
                          <a:ea typeface="Meiryo" panose="020B0604030504040204" pitchFamily="34" charset="-128"/>
                          <a:cs typeface="+mn-cs"/>
                        </a:rPr>
                        <a:t>商品名</a:t>
                      </a:r>
                      <a:endParaRPr kumimoji="1" lang="en-US" altLang="ja-JP" sz="1100" b="1" kern="1200" dirty="0">
                        <a:solidFill>
                          <a:schemeClr val="bg1"/>
                        </a:solidFill>
                        <a:latin typeface="Meiryo" panose="020B0604030504040204" pitchFamily="34" charset="-128"/>
                        <a:ea typeface="Meiryo" panose="020B0604030504040204" pitchFamily="34" charset="-128"/>
                        <a:cs typeface="+mn-cs"/>
                      </a:endParaRPr>
                    </a:p>
                  </a:txBody>
                  <a:tcPr marL="45720" marR="4572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288127">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2025/12/17(</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LINE Talk Head View</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LINE Talk Head View</a:t>
                      </a:r>
                      <a:r>
                        <a:rPr kumimoji="1" lang="ja-JP" altLang="en-US" sz="1100" b="0" kern="1200" dirty="0">
                          <a:solidFill>
                            <a:srgbClr val="0D0D0D"/>
                          </a:solidFill>
                          <a:latin typeface="メイリオ" panose="020B0604030504040204" pitchFamily="50" charset="-128"/>
                          <a:ea typeface="メイリオ" panose="020B0604030504040204" pitchFamily="50" charset="-128"/>
                          <a:cs typeface="+mn-cs"/>
                        </a:rPr>
                        <a:t> </a:t>
                      </a:r>
                      <a:r>
                        <a:rPr kumimoji="1" lang="en-US" altLang="ja-JP" sz="1100" b="0" kern="1200" dirty="0">
                          <a:solidFill>
                            <a:srgbClr val="0D0D0D"/>
                          </a:solidFill>
                          <a:latin typeface="メイリオ" panose="020B0604030504040204" pitchFamily="50" charset="-128"/>
                          <a:ea typeface="メイリオ" panose="020B0604030504040204" pitchFamily="50" charset="-128"/>
                          <a:cs typeface="+mn-cs"/>
                        </a:rPr>
                        <a:t>Premium</a:t>
                      </a:r>
                      <a:endParaRPr kumimoji="1" lang="ja-JP" altLang="en-US" sz="11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4187291441"/>
                  </a:ext>
                </a:extLst>
              </a:tr>
              <a:tr h="288127">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2026/1/14(</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トップページ　トピックス</a:t>
                      </a:r>
                      <a:r>
                        <a:rPr kumimoji="1" lang="en-US" altLang="ja-JP" sz="1100" b="0" kern="1200" dirty="0">
                          <a:solidFill>
                            <a:srgbClr val="0D0D0D"/>
                          </a:solidFill>
                          <a:latin typeface="メイリオ" panose="020B0604030504040204" pitchFamily="50" charset="-128"/>
                          <a:ea typeface="+mn-ea"/>
                          <a:cs typeface="+mn-cs"/>
                        </a:rPr>
                        <a:t>PR</a:t>
                      </a:r>
                      <a:r>
                        <a:rPr kumimoji="1" lang="ja-JP" altLang="en-US" sz="1100" b="0" kern="1200" dirty="0">
                          <a:solidFill>
                            <a:srgbClr val="0D0D0D"/>
                          </a:solidFill>
                          <a:latin typeface="メイリオ" panose="020B0604030504040204" pitchFamily="50" charset="-128"/>
                          <a:ea typeface="+mn-ea"/>
                          <a:cs typeface="+mn-cs"/>
                        </a:rPr>
                        <a:t>　</a:t>
                      </a:r>
                      <a:r>
                        <a:rPr kumimoji="1" lang="en-US" altLang="ja-JP" sz="1100" b="0" kern="1200" dirty="0">
                          <a:solidFill>
                            <a:srgbClr val="0D0D0D"/>
                          </a:solidFill>
                          <a:latin typeface="メイリオ" panose="020B0604030504040204" pitchFamily="50" charset="-128"/>
                          <a:ea typeface="+mn-ea"/>
                          <a:cs typeface="+mn-cs"/>
                        </a:rPr>
                        <a:t>SP/PC/MD</a:t>
                      </a:r>
                      <a:r>
                        <a:rPr kumimoji="1" lang="ja-JP" altLang="en-US" sz="1100" b="0" kern="1200" dirty="0">
                          <a:solidFill>
                            <a:srgbClr val="0D0D0D"/>
                          </a:solidFill>
                          <a:latin typeface="メイリオ" panose="020B0604030504040204" pitchFamily="50" charset="-128"/>
                          <a:ea typeface="+mn-ea"/>
                          <a:cs typeface="+mn-cs"/>
                        </a:rPr>
                        <a:t>　</a:t>
                      </a:r>
                      <a:endParaRPr kumimoji="1" lang="ja-JP" altLang="en-US" sz="11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230342987"/>
                  </a:ext>
                </a:extLst>
              </a:tr>
              <a:tr h="375724">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2026/1/21(</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トップページ　ブランドパネル、</a:t>
                      </a: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トップページカスタマイズ、</a:t>
                      </a:r>
                      <a:endParaRPr kumimoji="1" lang="en-US" altLang="ja-JP" sz="1100" b="0" kern="1200" dirty="0">
                        <a:solidFill>
                          <a:srgbClr val="0D0D0D"/>
                        </a:solidFill>
                        <a:latin typeface="メイリオ" panose="020B0604030504040204" pitchFamily="50" charset="-128"/>
                        <a:ea typeface="+mn-ea"/>
                        <a:cs typeface="+mn-cs"/>
                      </a:endParaRPr>
                    </a:p>
                    <a:p>
                      <a:pPr marL="0" marR="0" lvl="0" indent="0" algn="ctr" defTabSz="914423"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トップページインタラクション企画</a:t>
                      </a:r>
                    </a:p>
                    <a:p>
                      <a:pPr algn="ct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ニュース タイアップ、サストモ　スポンサードコンテンツ、</a:t>
                      </a:r>
                    </a:p>
                    <a:p>
                      <a:pPr algn="ctr"/>
                      <a:r>
                        <a:rPr kumimoji="1" lang="ja-JP" altLang="en-US" sz="1100" b="0" kern="1200" dirty="0">
                          <a:solidFill>
                            <a:srgbClr val="0D0D0D"/>
                          </a:solidFill>
                          <a:latin typeface="メイリオ" panose="020B0604030504040204" pitchFamily="50" charset="-128"/>
                          <a:ea typeface="+mn-ea"/>
                          <a:cs typeface="+mn-cs"/>
                        </a:rPr>
                        <a:t>スポーツナビ タイアップ、</a:t>
                      </a: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ファイナンス　タイアップ、</a:t>
                      </a:r>
                      <a:r>
                        <a:rPr kumimoji="1" lang="en-US" altLang="ja-JP" sz="1100" b="0" kern="1200" dirty="0" err="1">
                          <a:solidFill>
                            <a:srgbClr val="0D0D0D"/>
                          </a:solidFill>
                          <a:latin typeface="メイリオ" panose="020B0604030504040204" pitchFamily="50" charset="-128"/>
                          <a:ea typeface="+mn-ea"/>
                          <a:cs typeface="+mn-cs"/>
                        </a:rPr>
                        <a:t>carview</a:t>
                      </a:r>
                      <a:r>
                        <a:rPr kumimoji="1" lang="en-US" altLang="ja-JP" sz="1100" b="0" kern="1200" dirty="0">
                          <a:solidFill>
                            <a:srgbClr val="0D0D0D"/>
                          </a:solidFill>
                          <a:latin typeface="メイリオ" panose="020B0604030504040204" pitchFamily="50" charset="-128"/>
                          <a:ea typeface="+mn-ea"/>
                          <a:cs typeface="+mn-cs"/>
                        </a:rPr>
                        <a:t>! </a:t>
                      </a:r>
                      <a:r>
                        <a:rPr kumimoji="1" lang="ja-JP" altLang="en-US" sz="1100" b="0" kern="1200" dirty="0">
                          <a:solidFill>
                            <a:srgbClr val="0D0D0D"/>
                          </a:solidFill>
                          <a:latin typeface="メイリオ" panose="020B0604030504040204" pitchFamily="50" charset="-128"/>
                          <a:ea typeface="+mn-ea"/>
                          <a:cs typeface="+mn-cs"/>
                        </a:rPr>
                        <a:t>タイアップ</a:t>
                      </a:r>
                      <a:endParaRPr kumimoji="1" lang="ja-JP" altLang="en-US" sz="1100" b="0" kern="1200" dirty="0">
                        <a:solidFill>
                          <a:srgbClr val="0D0D0D"/>
                        </a:solidFill>
                        <a:latin typeface="メイリオ" panose="020B0604030504040204" pitchFamily="50" charset="-128"/>
                        <a:ea typeface="メイリオ" panose="020B0604030504040204" pitchFamily="50" charset="-128"/>
                        <a:cs typeface="+mn-cs"/>
                      </a:endParaRPr>
                    </a:p>
                  </a:txBody>
                  <a:tcPr marL="163440" marR="163440" anchor="ctr">
                    <a:lnL w="12700" cmpd="sng">
                      <a:solidFill>
                        <a:srgbClr val="FFFFFF"/>
                      </a:solid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383990618"/>
                  </a:ext>
                </a:extLst>
              </a:tr>
              <a:tr h="288127">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en-US" altLang="ja-JP" sz="1100" b="0" dirty="0">
                          <a:solidFill>
                            <a:schemeClr val="bg1"/>
                          </a:solidFill>
                          <a:latin typeface="Meiryo" panose="020B0604030504040204" pitchFamily="34" charset="-128"/>
                          <a:ea typeface="Meiryo" panose="020B0604030504040204" pitchFamily="34" charset="-128"/>
                        </a:rPr>
                        <a:t>2026/1/28(</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lvl1pPr marL="0" algn="l" defTabSz="914423" rtl="0" eaLnBrk="1" latinLnBrk="0" hangingPunct="1">
                        <a:defRPr kumimoji="1" sz="1800" kern="1200">
                          <a:solidFill>
                            <a:schemeClr val="dk1"/>
                          </a:solidFill>
                          <a:latin typeface="Calibri" panose="020F0502020204030204"/>
                        </a:defRPr>
                      </a:lvl1pPr>
                      <a:lvl2pPr marL="457212" algn="l" defTabSz="914423" rtl="0" eaLnBrk="1" latinLnBrk="0" hangingPunct="1">
                        <a:defRPr kumimoji="1" sz="1800" kern="1200">
                          <a:solidFill>
                            <a:schemeClr val="dk1"/>
                          </a:solidFill>
                          <a:latin typeface="Calibri" panose="020F0502020204030204"/>
                        </a:defRPr>
                      </a:lvl2pPr>
                      <a:lvl3pPr marL="914423" algn="l" defTabSz="914423" rtl="0" eaLnBrk="1" latinLnBrk="0" hangingPunct="1">
                        <a:defRPr kumimoji="1" sz="1800" kern="1200">
                          <a:solidFill>
                            <a:schemeClr val="dk1"/>
                          </a:solidFill>
                          <a:latin typeface="Calibri" panose="020F0502020204030204"/>
                        </a:defRPr>
                      </a:lvl3pPr>
                      <a:lvl4pPr marL="1371634" algn="l" defTabSz="914423" rtl="0" eaLnBrk="1" latinLnBrk="0" hangingPunct="1">
                        <a:defRPr kumimoji="1" sz="1800" kern="1200">
                          <a:solidFill>
                            <a:schemeClr val="dk1"/>
                          </a:solidFill>
                          <a:latin typeface="Calibri" panose="020F0502020204030204"/>
                        </a:defRPr>
                      </a:lvl4pPr>
                      <a:lvl5pPr marL="1828846" algn="l" defTabSz="914423" rtl="0" eaLnBrk="1" latinLnBrk="0" hangingPunct="1">
                        <a:defRPr kumimoji="1" sz="1800" kern="1200">
                          <a:solidFill>
                            <a:schemeClr val="dk1"/>
                          </a:solidFill>
                          <a:latin typeface="Calibri" panose="020F0502020204030204"/>
                        </a:defRPr>
                      </a:lvl5pPr>
                      <a:lvl6pPr marL="2286057" algn="l" defTabSz="914423" rtl="0" eaLnBrk="1" latinLnBrk="0" hangingPunct="1">
                        <a:defRPr kumimoji="1" sz="1800" kern="1200">
                          <a:solidFill>
                            <a:schemeClr val="dk1"/>
                          </a:solidFill>
                          <a:latin typeface="Calibri" panose="020F0502020204030204"/>
                        </a:defRPr>
                      </a:lvl6pPr>
                      <a:lvl7pPr marL="2743269" algn="l" defTabSz="914423" rtl="0" eaLnBrk="1" latinLnBrk="0" hangingPunct="1">
                        <a:defRPr kumimoji="1" sz="1800" kern="1200">
                          <a:solidFill>
                            <a:schemeClr val="dk1"/>
                          </a:solidFill>
                          <a:latin typeface="Calibri" panose="020F0502020204030204"/>
                        </a:defRPr>
                      </a:lvl7pPr>
                      <a:lvl8pPr marL="3200480" algn="l" defTabSz="914423" rtl="0" eaLnBrk="1" latinLnBrk="0" hangingPunct="1">
                        <a:defRPr kumimoji="1" sz="1800" kern="1200">
                          <a:solidFill>
                            <a:schemeClr val="dk1"/>
                          </a:solidFill>
                          <a:latin typeface="Calibri" panose="020F0502020204030204"/>
                        </a:defRPr>
                      </a:lvl8pPr>
                      <a:lvl9pPr marL="3657691" algn="l" defTabSz="914423" rtl="0" eaLnBrk="1" latinLnBrk="0" hangingPunct="1">
                        <a:defRPr kumimoji="1" sz="1800" kern="1200">
                          <a:solidFill>
                            <a:schemeClr val="dk1"/>
                          </a:solidFill>
                          <a:latin typeface="Calibri" panose="020F0502020204030204"/>
                        </a:defRPr>
                      </a:lvl9pPr>
                    </a:lstStyle>
                    <a:p>
                      <a:pPr algn="ctr"/>
                      <a:r>
                        <a:rPr kumimoji="1" lang="ja-JP" altLang="en-US" sz="1100" b="0" kern="1200" dirty="0">
                          <a:solidFill>
                            <a:srgbClr val="0D0D0D"/>
                          </a:solidFill>
                          <a:latin typeface="メイリオ" panose="020B0604030504040204" pitchFamily="50" charset="-128"/>
                          <a:ea typeface="+mn-ea"/>
                          <a:cs typeface="+mn-cs"/>
                        </a:rPr>
                        <a:t>スポーツナビ、</a:t>
                      </a: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天気・災害、</a:t>
                      </a: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ファイナンス、</a:t>
                      </a:r>
                      <a:r>
                        <a:rPr kumimoji="1" lang="en-US" altLang="ja-JP" sz="1100" b="0" kern="1200" dirty="0">
                          <a:solidFill>
                            <a:srgbClr val="0D0D0D"/>
                          </a:solidFill>
                          <a:latin typeface="メイリオ" panose="020B0604030504040204" pitchFamily="50" charset="-128"/>
                          <a:ea typeface="+mn-ea"/>
                          <a:cs typeface="+mn-cs"/>
                        </a:rPr>
                        <a:t>Yahoo! JAPAN</a:t>
                      </a:r>
                      <a:r>
                        <a:rPr kumimoji="1" lang="ja-JP" altLang="en-US" sz="1100" b="0" kern="1200" dirty="0">
                          <a:solidFill>
                            <a:srgbClr val="0D0D0D"/>
                          </a:solidFill>
                          <a:latin typeface="メイリオ" panose="020B0604030504040204" pitchFamily="50" charset="-128"/>
                          <a:ea typeface="+mn-ea"/>
                          <a:cs typeface="+mn-cs"/>
                        </a:rPr>
                        <a:t>　中面プライムディスプレイ</a:t>
                      </a:r>
                    </a:p>
                  </a:txBody>
                  <a:tcPr marL="163440" marR="163440" anchor="ctr">
                    <a:lnL w="12700" cmpd="sng">
                      <a:solidFill>
                        <a:srgbClr val="FFFFFF"/>
                      </a:solidFill>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651884806"/>
                  </a:ext>
                </a:extLst>
              </a:tr>
              <a:tr h="28812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dirty="0">
                          <a:solidFill>
                            <a:schemeClr val="bg1"/>
                          </a:solidFill>
                          <a:latin typeface="Meiryo" panose="020B0604030504040204" pitchFamily="34" charset="-128"/>
                          <a:ea typeface="Meiryo" panose="020B0604030504040204" pitchFamily="34" charset="-128"/>
                        </a:rPr>
                        <a:t>2026/2/4(</a:t>
                      </a:r>
                      <a:r>
                        <a:rPr kumimoji="1" lang="ja-JP" altLang="en-US" sz="1100" b="0" dirty="0">
                          <a:solidFill>
                            <a:schemeClr val="bg1"/>
                          </a:solidFill>
                          <a:latin typeface="Meiryo" panose="020B0604030504040204" pitchFamily="34" charset="-128"/>
                          <a:ea typeface="Meiryo" panose="020B0604030504040204" pitchFamily="34" charset="-128"/>
                        </a:rPr>
                        <a:t>水</a:t>
                      </a:r>
                      <a:r>
                        <a:rPr kumimoji="1" lang="en-US" altLang="ja-JP" sz="1100" b="0" dirty="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mn-ea"/>
                          <a:cs typeface="+mn-cs"/>
                        </a:rPr>
                        <a:t>Yahoo!</a:t>
                      </a:r>
                      <a:r>
                        <a:rPr kumimoji="1" lang="ja-JP" altLang="en-US" sz="1100" b="0" kern="1200" dirty="0">
                          <a:solidFill>
                            <a:srgbClr val="0D0D0D"/>
                          </a:solidFill>
                          <a:latin typeface="メイリオ" panose="020B0604030504040204" pitchFamily="50" charset="-128"/>
                          <a:ea typeface="+mn-ea"/>
                          <a:cs typeface="+mn-cs"/>
                        </a:rPr>
                        <a:t>乗換案内</a:t>
                      </a:r>
                    </a:p>
                  </a:txBody>
                  <a:tcPr marL="163440" marR="16344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460911264"/>
                  </a:ext>
                </a:extLst>
              </a:tr>
              <a:tr h="28812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a:solidFill>
                            <a:schemeClr val="bg1"/>
                          </a:solidFill>
                          <a:latin typeface="Meiryo" panose="020B0604030504040204" pitchFamily="34" charset="-128"/>
                          <a:ea typeface="Meiryo" panose="020B0604030504040204" pitchFamily="34" charset="-128"/>
                        </a:rPr>
                        <a:t>2026/2/10(</a:t>
                      </a:r>
                      <a:r>
                        <a:rPr kumimoji="1" lang="ja-JP" altLang="en-US" sz="1100" b="0">
                          <a:solidFill>
                            <a:schemeClr val="bg1"/>
                          </a:solidFill>
                          <a:latin typeface="Meiryo" panose="020B0604030504040204" pitchFamily="34" charset="-128"/>
                          <a:ea typeface="Meiryo" panose="020B0604030504040204" pitchFamily="34" charset="-128"/>
                        </a:rPr>
                        <a:t>火</a:t>
                      </a:r>
                      <a:r>
                        <a:rPr kumimoji="1" lang="en-US" altLang="ja-JP" sz="1100" b="0">
                          <a:solidFill>
                            <a:schemeClr val="bg1"/>
                          </a:solidFill>
                          <a:latin typeface="Meiryo" panose="020B0604030504040204" pitchFamily="34" charset="-128"/>
                          <a:ea typeface="Meiryo" panose="020B0604030504040204" pitchFamily="34" charset="-128"/>
                        </a:rPr>
                        <a:t>)</a:t>
                      </a:r>
                      <a:endParaRPr kumimoji="1" lang="ja-JP" altLang="en-US" sz="1100" b="0" dirty="0">
                        <a:solidFill>
                          <a:schemeClr val="bg1"/>
                        </a:solidFill>
                        <a:latin typeface="Meiryo" panose="020B0604030504040204" pitchFamily="34" charset="-128"/>
                        <a:ea typeface="Meiryo" panose="020B0604030504040204" pitchFamily="34" charset="-128"/>
                      </a:endParaRPr>
                    </a:p>
                  </a:txBody>
                  <a:tcPr marL="163440" marR="1634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100" b="0" kern="1200" dirty="0">
                          <a:solidFill>
                            <a:srgbClr val="0D0D0D"/>
                          </a:solidFill>
                          <a:latin typeface="メイリオ" panose="020B0604030504040204" pitchFamily="50" charset="-128"/>
                          <a:ea typeface="+mn-ea"/>
                          <a:cs typeface="+mn-cs"/>
                        </a:rPr>
                        <a:t>LINE NEWS Top Ad</a:t>
                      </a:r>
                      <a:endParaRPr kumimoji="1" lang="ja-JP" altLang="en-US" sz="1100" b="0" kern="1200" dirty="0">
                        <a:solidFill>
                          <a:srgbClr val="0D0D0D"/>
                        </a:solidFill>
                        <a:latin typeface="メイリオ" panose="020B0604030504040204" pitchFamily="50" charset="-128"/>
                        <a:ea typeface="+mn-ea"/>
                        <a:cs typeface="+mn-cs"/>
                      </a:endParaRPr>
                    </a:p>
                  </a:txBody>
                  <a:tcPr marL="163440" marR="163440"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488294094"/>
                  </a:ext>
                </a:extLst>
              </a:tr>
            </a:tbl>
          </a:graphicData>
        </a:graphic>
      </p:graphicFrame>
    </p:spTree>
    <p:extLst>
      <p:ext uri="{BB962C8B-B14F-4D97-AF65-F5344CB8AC3E}">
        <p14:creationId xmlns:p14="http://schemas.microsoft.com/office/powerpoint/2010/main" val="11802634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521E17-6245-6329-8FE6-358CA4B662AD}"/>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870A9515-CB80-CC1F-275A-3878067C9FB0}"/>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D8750946-0495-3EEA-012D-2EB7BC92EBD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E083F526-3F9F-78DD-9729-1625BB7B030E}"/>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0D23057C-EE07-3D33-4B2B-998E8A7731C4}"/>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ea typeface="メイリオ" panose="020B0604030504040204" pitchFamily="50" charset="-128"/>
              </a:rPr>
              <a:t>・ターゲティング項目の変更</a:t>
            </a:r>
            <a:endParaRPr lang="en-US" altLang="ja-JP" sz="1600" b="1"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・ターゲティングの掛け率が変更になります。</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2C5E340A-2935-2198-C829-50D81B3FD140}"/>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2</a:t>
            </a:r>
            <a:r>
              <a:rPr lang="ja-JP" altLang="en-US" b="1" dirty="0">
                <a:latin typeface="Meiryo"/>
                <a:ea typeface="Meiryo"/>
              </a:rPr>
              <a:t>．予約型商品全体にかかわる変更</a:t>
            </a:r>
          </a:p>
        </p:txBody>
      </p:sp>
      <p:graphicFrame>
        <p:nvGraphicFramePr>
          <p:cNvPr id="3" name="表 2">
            <a:extLst>
              <a:ext uri="{FF2B5EF4-FFF2-40B4-BE49-F238E27FC236}">
                <a16:creationId xmlns:a16="http://schemas.microsoft.com/office/drawing/2014/main" id="{65DF7198-B933-D5FA-7D5B-28187E9A5C35}"/>
              </a:ext>
            </a:extLst>
          </p:cNvPr>
          <p:cNvGraphicFramePr>
            <a:graphicFrameLocks noGrp="1"/>
          </p:cNvGraphicFramePr>
          <p:nvPr/>
        </p:nvGraphicFramePr>
        <p:xfrm>
          <a:off x="830178" y="2585875"/>
          <a:ext cx="5126121" cy="2398708"/>
        </p:xfrm>
        <a:graphic>
          <a:graphicData uri="http://schemas.openxmlformats.org/drawingml/2006/table">
            <a:tbl>
              <a:tblPr bandRow="1"/>
              <a:tblGrid>
                <a:gridCol w="1145490">
                  <a:extLst>
                    <a:ext uri="{9D8B030D-6E8A-4147-A177-3AD203B41FA5}">
                      <a16:colId xmlns:a16="http://schemas.microsoft.com/office/drawing/2014/main" val="3236551118"/>
                    </a:ext>
                  </a:extLst>
                </a:gridCol>
                <a:gridCol w="1652138">
                  <a:extLst>
                    <a:ext uri="{9D8B030D-6E8A-4147-A177-3AD203B41FA5}">
                      <a16:colId xmlns:a16="http://schemas.microsoft.com/office/drawing/2014/main" val="797168629"/>
                    </a:ext>
                  </a:extLst>
                </a:gridCol>
                <a:gridCol w="1258555">
                  <a:extLst>
                    <a:ext uri="{9D8B030D-6E8A-4147-A177-3AD203B41FA5}">
                      <a16:colId xmlns:a16="http://schemas.microsoft.com/office/drawing/2014/main" val="3901351372"/>
                    </a:ext>
                  </a:extLst>
                </a:gridCol>
                <a:gridCol w="1069938">
                  <a:extLst>
                    <a:ext uri="{9D8B030D-6E8A-4147-A177-3AD203B41FA5}">
                      <a16:colId xmlns:a16="http://schemas.microsoft.com/office/drawing/2014/main" val="3475477789"/>
                    </a:ext>
                  </a:extLst>
                </a:gridCol>
              </a:tblGrid>
              <a:tr h="419352">
                <a:tc gridSpan="2">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ターゲティング</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hMerge="1">
                  <a:txBody>
                    <a:bodyPr/>
                    <a:lstStyle/>
                    <a:p>
                      <a:endParaRPr kumimoji="1" lang="ja-JP" altLang="en-US"/>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統合前</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統合後</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299537">
                <a:tc grid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最大掛け率</a:t>
                      </a:r>
                      <a:endParaRPr lang="en-US" sz="1200" dirty="0">
                        <a:solidFill>
                          <a:schemeClr val="bg1"/>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hMerge="1">
                  <a:txBody>
                    <a:bodyPr/>
                    <a:lstStyle/>
                    <a:p>
                      <a:endParaRPr kumimoji="1" lang="ja-JP" altLang="en-US"/>
                    </a:p>
                  </a:txBody>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2.00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545321733"/>
                  </a:ext>
                </a:extLst>
              </a:tr>
              <a:tr h="299537">
                <a:tc grid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デバイス（</a:t>
                      </a:r>
                      <a:r>
                        <a:rPr lang="en-US" sz="1200" dirty="0">
                          <a:solidFill>
                            <a:schemeClr val="bg1"/>
                          </a:solidFill>
                          <a:effectLst/>
                          <a:latin typeface="メイリオ" panose="020B0604030504040204" pitchFamily="50" charset="-128"/>
                          <a:ea typeface="メイリオ" panose="020B0604030504040204" pitchFamily="50" charset="-128"/>
                        </a:rPr>
                        <a:t>OS)</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hMerge="1">
                  <a:txBody>
                    <a:bodyPr/>
                    <a:lstStyle/>
                    <a:p>
                      <a:endParaRPr dirty="0"/>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marR="0" lvl="0" indent="0" algn="ctr" defTabSz="914400" rtl="0" eaLnBrk="1" fontAlgn="t" latinLnBrk="0" hangingPunct="1">
                        <a:lnSpc>
                          <a:spcPct val="100000"/>
                        </a:lnSpc>
                        <a:spcBef>
                          <a:spcPts val="0"/>
                        </a:spcBef>
                        <a:spcAft>
                          <a:spcPts val="0"/>
                        </a:spcAft>
                        <a:buClrTx/>
                        <a:buSzTx/>
                        <a:buFontTx/>
                        <a:buNone/>
                        <a:tabLst/>
                        <a:defRPr/>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4187291441"/>
                  </a:ext>
                </a:extLst>
              </a:tr>
              <a:tr h="390604">
                <a:tc grid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性別</a:t>
                      </a:r>
                    </a:p>
                  </a:txBody>
                  <a:tcPr marL="76200" marR="76200" marT="53340" marB="533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hMerge="1">
                  <a:txBody>
                    <a:bodyPr/>
                    <a:lstStyle/>
                    <a:p>
                      <a:pPr algn="ctr" fontAlgn="t">
                        <a:buNone/>
                      </a:pPr>
                      <a:endParaRPr lang="ja-JP" altLang="en-US" sz="14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649860245"/>
                  </a:ext>
                </a:extLst>
              </a:tr>
              <a:tr h="299537">
                <a:tc grid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年齢</a:t>
                      </a:r>
                    </a:p>
                  </a:txBody>
                  <a:tcPr marL="76200" marR="76200" marT="53340" marB="533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hMerge="1">
                  <a:txBody>
                    <a:bodyPr/>
                    <a:lstStyle/>
                    <a:p>
                      <a:pPr algn="ctr" fontAlgn="t">
                        <a:buNone/>
                      </a:pPr>
                      <a:endParaRPr lang="ja-JP" altLang="en-US" sz="14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1.20</a:t>
                      </a:r>
                    </a:p>
                  </a:txBody>
                  <a:tcPr marL="76200" marR="76200" marT="53340" marB="533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230342987"/>
                  </a:ext>
                </a:extLst>
              </a:tr>
              <a:tr h="390604">
                <a:tc rowSpan="2">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エリア</a:t>
                      </a:r>
                    </a:p>
                  </a:txBody>
                  <a:tcPr marL="76200" marR="76200" marT="53340" marB="53340"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都道府県</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1.30</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fontAlgn="t"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1.20</a:t>
                      </a:r>
                    </a:p>
                  </a:txBody>
                  <a:tcPr marL="76200" marR="76200" marT="53340" marB="533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383990618"/>
                  </a:ext>
                </a:extLst>
              </a:tr>
              <a:tr h="299537">
                <a:tc vMerge="1">
                  <a:txBody>
                    <a:bodyPr/>
                    <a:lstStyle/>
                    <a:p>
                      <a:endParaRPr dirty="0"/>
                    </a:p>
                  </a:txBody>
                  <a:tcPr marL="76200" marR="76200" marT="53340" marB="53340">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ja-JP" altLang="en-US" sz="1200" dirty="0">
                          <a:solidFill>
                            <a:schemeClr val="bg1"/>
                          </a:solidFill>
                          <a:effectLst/>
                          <a:latin typeface="メイリオ" panose="020B0604030504040204" pitchFamily="50" charset="-128"/>
                          <a:ea typeface="メイリオ" panose="020B0604030504040204" pitchFamily="50" charset="-128"/>
                        </a:rPr>
                        <a:t>市区郡</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rPr>
                        <a:t>1.56</a:t>
                      </a: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fontAlgn="t"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marL="76200" marR="76200" marT="53340" marB="53340"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651884806"/>
                  </a:ext>
                </a:extLst>
              </a:tr>
            </a:tbl>
          </a:graphicData>
        </a:graphic>
      </p:graphicFrame>
      <p:graphicFrame>
        <p:nvGraphicFramePr>
          <p:cNvPr id="4" name="表 3">
            <a:extLst>
              <a:ext uri="{FF2B5EF4-FFF2-40B4-BE49-F238E27FC236}">
                <a16:creationId xmlns:a16="http://schemas.microsoft.com/office/drawing/2014/main" id="{805C69C6-46EE-FBFE-3EC5-4A95C5C60DF3}"/>
              </a:ext>
            </a:extLst>
          </p:cNvPr>
          <p:cNvGraphicFramePr>
            <a:graphicFrameLocks noGrp="1"/>
          </p:cNvGraphicFramePr>
          <p:nvPr/>
        </p:nvGraphicFramePr>
        <p:xfrm>
          <a:off x="6095999" y="2585875"/>
          <a:ext cx="5360873" cy="3609818"/>
        </p:xfrm>
        <a:graphic>
          <a:graphicData uri="http://schemas.openxmlformats.org/drawingml/2006/table">
            <a:tbl>
              <a:tblPr bandRow="1"/>
              <a:tblGrid>
                <a:gridCol w="1336744">
                  <a:extLst>
                    <a:ext uri="{9D8B030D-6E8A-4147-A177-3AD203B41FA5}">
                      <a16:colId xmlns:a16="http://schemas.microsoft.com/office/drawing/2014/main" val="3236551118"/>
                    </a:ext>
                  </a:extLst>
                </a:gridCol>
                <a:gridCol w="1589001">
                  <a:extLst>
                    <a:ext uri="{9D8B030D-6E8A-4147-A177-3AD203B41FA5}">
                      <a16:colId xmlns:a16="http://schemas.microsoft.com/office/drawing/2014/main" val="797168629"/>
                    </a:ext>
                  </a:extLst>
                </a:gridCol>
                <a:gridCol w="1316192">
                  <a:extLst>
                    <a:ext uri="{9D8B030D-6E8A-4147-A177-3AD203B41FA5}">
                      <a16:colId xmlns:a16="http://schemas.microsoft.com/office/drawing/2014/main" val="3901351372"/>
                    </a:ext>
                  </a:extLst>
                </a:gridCol>
                <a:gridCol w="1118936">
                  <a:extLst>
                    <a:ext uri="{9D8B030D-6E8A-4147-A177-3AD203B41FA5}">
                      <a16:colId xmlns:a16="http://schemas.microsoft.com/office/drawing/2014/main" val="3475477789"/>
                    </a:ext>
                  </a:extLst>
                </a:gridCol>
              </a:tblGrid>
              <a:tr h="385928">
                <a:tc gridSpan="2">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ターゲティング</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hMerge="1">
                  <a:txBody>
                    <a:bodyPr/>
                    <a:lstStyle/>
                    <a:p>
                      <a:endParaRPr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統合前</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統合後</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152410">
                <a:tc rowSpan="3">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オーディエンスリスト（配信）</a:t>
                      </a:r>
                    </a:p>
                  </a:txBody>
                  <a:tcPr anchor="ctr">
                    <a:lnL w="12700" cmpd="sng">
                      <a:solidFill>
                        <a:srgbClr val="FFFFFF"/>
                      </a:solidFill>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200" dirty="0">
                          <a:solidFill>
                            <a:schemeClr val="bg1"/>
                          </a:solidFill>
                          <a:latin typeface="メイリオ" panose="020B0604030504040204" pitchFamily="50" charset="-128"/>
                          <a:ea typeface="メイリオ" panose="020B0604030504040204" pitchFamily="50" charset="-128"/>
                        </a:rPr>
                        <a:t>共通オーディエンス（興味関心など）</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1.80</a:t>
                      </a:r>
                    </a:p>
                  </a:txBody>
                  <a:tcPr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3167175848"/>
                  </a:ext>
                </a:extLst>
              </a:tr>
              <a:tr h="0">
                <a:tc vMerge="1">
                  <a:txBody>
                    <a:bodyPr/>
                    <a:lstStyle/>
                    <a:p>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solidFill>
                  </a:tcPr>
                </a:tc>
                <a:tc>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ヤフー提供</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1.80</a:t>
                      </a:r>
                    </a:p>
                  </a:txBody>
                  <a:tcPr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170906343"/>
                  </a:ext>
                </a:extLst>
              </a:tr>
              <a:tr h="152410">
                <a:tc vMerge="1">
                  <a:txBody>
                    <a:bodyPr/>
                    <a:lstStyle/>
                    <a:p>
                      <a:endParaRPr dirty="0"/>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solidFill>
                  </a:tcPr>
                </a:tc>
                <a:tc>
                  <a:txBody>
                    <a:bodyPr/>
                    <a:lstStyle/>
                    <a:p>
                      <a:pPr algn="ctr">
                        <a:buNone/>
                      </a:pPr>
                      <a:r>
                        <a:rPr kumimoji="1" lang="en-US" altLang="ja-JP" sz="1200" dirty="0">
                          <a:solidFill>
                            <a:schemeClr val="bg1"/>
                          </a:solidFill>
                          <a:latin typeface="メイリオ" panose="020B0604030504040204" pitchFamily="50" charset="-128"/>
                          <a:ea typeface="メイリオ" panose="020B0604030504040204" pitchFamily="50" charset="-128"/>
                        </a:rPr>
                        <a:t>Yahoo! Audience Discovery</a:t>
                      </a: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2.00</a:t>
                      </a:r>
                    </a:p>
                  </a:txBody>
                  <a:tcPr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10196"/>
                      </a:srgbClr>
                    </a:solidFill>
                  </a:tcPr>
                </a:tc>
                <a:extLst>
                  <a:ext uri="{0D108BD9-81ED-4DB2-BD59-A6C34878D82A}">
                    <a16:rowId xmlns:a16="http://schemas.microsoft.com/office/drawing/2014/main" val="4055488764"/>
                  </a:ext>
                </a:extLst>
              </a:tr>
              <a:tr h="152410">
                <a:tc rowSpan="3">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オーディエンスリスト（除外）</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共通オーディエンス（興味関心など）</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4187291441"/>
                  </a:ext>
                </a:extLst>
              </a:tr>
              <a:tr h="0">
                <a:tc vMerge="1">
                  <a:txBody>
                    <a:bodyPr/>
                    <a:lstStyle/>
                    <a:p>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ヤフー提供</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649860245"/>
                  </a:ext>
                </a:extLst>
              </a:tr>
              <a:tr h="152410">
                <a:tc vMerge="1">
                  <a:txBody>
                    <a:bodyPr/>
                    <a:lstStyle/>
                    <a:p>
                      <a:endParaRPr dirty="0"/>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a:buNone/>
                      </a:pPr>
                      <a:r>
                        <a:rPr kumimoji="1" lang="en-US" altLang="ja-JP" sz="1200" dirty="0">
                          <a:solidFill>
                            <a:schemeClr val="bg1"/>
                          </a:solidFill>
                          <a:latin typeface="メイリオ" panose="020B0604030504040204" pitchFamily="50" charset="-128"/>
                          <a:ea typeface="メイリオ" panose="020B0604030504040204" pitchFamily="50" charset="-128"/>
                        </a:rPr>
                        <a:t>Yahoo! Audience Discovery</a:t>
                      </a: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230342987"/>
                  </a:ext>
                </a:extLst>
              </a:tr>
              <a:tr h="389250">
                <a:tc gridSpan="2">
                  <a:txBody>
                    <a:bodyPr/>
                    <a:lstStyle/>
                    <a:p>
                      <a:pPr algn="ctr">
                        <a:buNone/>
                      </a:pPr>
                      <a:r>
                        <a:rPr lang="ja-JP" altLang="en-US" sz="1200" dirty="0">
                          <a:solidFill>
                            <a:schemeClr val="bg1"/>
                          </a:solidFill>
                          <a:latin typeface="メイリオ" panose="020B0604030504040204" pitchFamily="50" charset="-128"/>
                          <a:ea typeface="メイリオ" panose="020B0604030504040204" pitchFamily="50" charset="-128"/>
                        </a:rPr>
                        <a:t>時間帯</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alpha val="60000"/>
                      </a:srgbClr>
                    </a:solidFill>
                  </a:tcPr>
                </a:tc>
                <a:tc hMerge="1">
                  <a:txBody>
                    <a:bodyPr/>
                    <a:lstStyle/>
                    <a:p>
                      <a:pPr algn="ctr">
                        <a:buNone/>
                      </a:pP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383990618"/>
                  </a:ext>
                </a:extLst>
              </a:tr>
              <a:tr h="152410">
                <a:tc gridSpan="2">
                  <a:txBody>
                    <a:bodyPr/>
                    <a:lstStyle/>
                    <a:p>
                      <a:pPr algn="ctr">
                        <a:buNone/>
                      </a:pPr>
                      <a:r>
                        <a:rPr lang="en-US" sz="1200" dirty="0">
                          <a:solidFill>
                            <a:schemeClr val="bg1"/>
                          </a:solidFill>
                          <a:latin typeface="メイリオ" panose="020B0604030504040204" pitchFamily="50" charset="-128"/>
                          <a:ea typeface="メイリオ" panose="020B0604030504040204" pitchFamily="50" charset="-128"/>
                        </a:rPr>
                        <a:t>FQ</a:t>
                      </a:r>
                      <a:r>
                        <a:rPr lang="ja-JP" altLang="en-US" sz="1200" dirty="0">
                          <a:solidFill>
                            <a:schemeClr val="bg1"/>
                          </a:solidFill>
                          <a:latin typeface="メイリオ" panose="020B0604030504040204" pitchFamily="50" charset="-128"/>
                          <a:ea typeface="メイリオ" panose="020B0604030504040204" pitchFamily="50" charset="-128"/>
                        </a:rPr>
                        <a:t>キャップ　</a:t>
                      </a:r>
                    </a:p>
                    <a:p>
                      <a:pPr algn="ctr">
                        <a:buNone/>
                      </a:pPr>
                      <a:r>
                        <a:rPr lang="ja-JP" altLang="en-US" sz="1200" dirty="0">
                          <a:solidFill>
                            <a:schemeClr val="bg1"/>
                          </a:solidFill>
                          <a:latin typeface="メイリオ" panose="020B0604030504040204" pitchFamily="50" charset="-128"/>
                          <a:ea typeface="メイリオ" panose="020B0604030504040204" pitchFamily="50" charset="-128"/>
                        </a:rPr>
                        <a:t>　</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hMerge="1">
                  <a:txBody>
                    <a:bodyPr/>
                    <a:lstStyle/>
                    <a:p>
                      <a:endParaRPr dirty="0"/>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2.00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1.00</a:t>
                      </a: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651884806"/>
                  </a:ext>
                </a:extLst>
              </a:tr>
            </a:tbl>
          </a:graphicData>
        </a:graphic>
      </p:graphicFrame>
    </p:spTree>
    <p:extLst>
      <p:ext uri="{BB962C8B-B14F-4D97-AF65-F5344CB8AC3E}">
        <p14:creationId xmlns:p14="http://schemas.microsoft.com/office/powerpoint/2010/main" val="9243810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8B151F-DFE6-73B6-B579-593B3A0A69E4}"/>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2B7808A2-CDB7-A0BF-E48F-1CD6FD684C64}"/>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70EAD2BB-47DE-0518-5E03-B5536E189649}"/>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00539713-427F-B104-3E77-1D5565ED5D1B}"/>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352250BB-8DD6-7083-677D-6CE67F6F6D01}"/>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ea typeface="メイリオ" panose="020B0604030504040204" pitchFamily="50" charset="-128"/>
              </a:rPr>
              <a:t>・ターゲティング項目の変更</a:t>
            </a:r>
            <a:endParaRPr lang="en-US" altLang="ja-JP" sz="1600" b="1"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・共通オーディエンスの「除外」が設定可能になります。</a:t>
            </a:r>
            <a:endParaRPr lang="en-US" altLang="ja-JP" sz="1600" dirty="0">
              <a:solidFill>
                <a:srgbClr val="0D0D0D"/>
              </a:solidFill>
              <a:latin typeface="メイリオ" panose="020B0604030504040204" pitchFamily="50" charset="-128"/>
              <a:ea typeface="メイリオ" panose="020B0604030504040204" pitchFamily="50" charset="-128"/>
            </a:endParaRPr>
          </a:p>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a:t>
            </a:r>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dirty="0">
                <a:solidFill>
                  <a:srgbClr val="0D0D0D"/>
                </a:solidFill>
                <a:latin typeface="メイリオ" panose="020B0604030504040204" pitchFamily="50" charset="-128"/>
                <a:ea typeface="メイリオ" panose="020B0604030504040204" pitchFamily="50" charset="-128"/>
              </a:rPr>
              <a:t>　・オーディエンスリスト（ヤフー提供）のリスト改廃を行いました</a:t>
            </a:r>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982C9584-4299-CA1B-FC00-514B367CA720}"/>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2</a:t>
            </a:r>
            <a:r>
              <a:rPr lang="ja-JP" altLang="en-US" b="1" dirty="0">
                <a:latin typeface="Meiryo"/>
                <a:ea typeface="Meiryo"/>
              </a:rPr>
              <a:t>．予約型商品全体にかかわる変更</a:t>
            </a:r>
          </a:p>
        </p:txBody>
      </p:sp>
      <p:graphicFrame>
        <p:nvGraphicFramePr>
          <p:cNvPr id="5" name="表 4">
            <a:extLst>
              <a:ext uri="{FF2B5EF4-FFF2-40B4-BE49-F238E27FC236}">
                <a16:creationId xmlns:a16="http://schemas.microsoft.com/office/drawing/2014/main" id="{20BA5276-715C-9838-4DCF-70E9A3F96B5B}"/>
              </a:ext>
            </a:extLst>
          </p:cNvPr>
          <p:cNvGraphicFramePr>
            <a:graphicFrameLocks noGrp="1"/>
          </p:cNvGraphicFramePr>
          <p:nvPr/>
        </p:nvGraphicFramePr>
        <p:xfrm>
          <a:off x="913977" y="3371496"/>
          <a:ext cx="3898652" cy="2003759"/>
        </p:xfrm>
        <a:graphic>
          <a:graphicData uri="http://schemas.openxmlformats.org/drawingml/2006/table">
            <a:tbl>
              <a:tblPr bandRow="1"/>
              <a:tblGrid>
                <a:gridCol w="3898652">
                  <a:extLst>
                    <a:ext uri="{9D8B030D-6E8A-4147-A177-3AD203B41FA5}">
                      <a16:colId xmlns:a16="http://schemas.microsoft.com/office/drawing/2014/main" val="3901351372"/>
                    </a:ext>
                  </a:extLst>
                </a:gridCol>
              </a:tblGrid>
              <a:tr h="480258">
                <a:tc>
                  <a:txBody>
                    <a:bodyPr/>
                    <a:lstStyle/>
                    <a:p>
                      <a:pPr algn="ctr"/>
                      <a:r>
                        <a:rPr kumimoji="1" lang="ja-JP" altLang="en-US" sz="1400" b="1" i="0" dirty="0">
                          <a:solidFill>
                            <a:schemeClr val="bg1"/>
                          </a:solidFill>
                          <a:latin typeface="Meiryo"/>
                          <a:ea typeface="Meiryo"/>
                        </a:rPr>
                        <a:t>廃止リスト</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353971">
                <a:tc>
                  <a:txBody>
                    <a:bodyPr/>
                    <a:lstStyle/>
                    <a:p>
                      <a:pPr algn="ctr">
                        <a:buNone/>
                      </a:pPr>
                      <a:r>
                        <a:rPr lang="ja-JP" altLang="en-US" sz="1200" dirty="0">
                          <a:solidFill>
                            <a:schemeClr val="tx1">
                              <a:lumMod val="95000"/>
                              <a:lumOff val="5000"/>
                            </a:schemeClr>
                          </a:solidFill>
                          <a:latin typeface="メイリオ" panose="020B0604030504040204" pitchFamily="50" charset="-128"/>
                          <a:ea typeface="+mn-ea"/>
                        </a:rPr>
                        <a:t>メディア視聴ターゲティング</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545321733"/>
                  </a:ext>
                </a:extLst>
              </a:tr>
              <a:tr h="353971">
                <a:tc>
                  <a:txBody>
                    <a:bodyPr/>
                    <a:lstStyle/>
                    <a:p>
                      <a:pPr algn="ctr" fontAlgn="t">
                        <a:buNone/>
                      </a:pPr>
                      <a:r>
                        <a:rPr lang="ja-JP" altLang="en-US" sz="1200" dirty="0">
                          <a:solidFill>
                            <a:schemeClr val="tx1">
                              <a:lumMod val="95000"/>
                              <a:lumOff val="5000"/>
                            </a:schemeClr>
                          </a:solidFill>
                          <a:effectLst/>
                          <a:latin typeface="メイリオ" panose="020B0604030504040204" pitchFamily="50" charset="-128"/>
                          <a:ea typeface="+mn-ea"/>
                        </a:rPr>
                        <a:t>ファンターゲティング</a:t>
                      </a:r>
                      <a:endPar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4187291441"/>
                  </a:ext>
                </a:extLst>
              </a:tr>
              <a:tr h="461588">
                <a:tc>
                  <a:txBody>
                    <a:bodyPr/>
                    <a:lstStyle/>
                    <a:p>
                      <a:pPr algn="ctr" fontAlgn="t">
                        <a:buNone/>
                      </a:pPr>
                      <a:r>
                        <a:rPr lang="ja-JP" altLang="en-US" sz="1200" dirty="0">
                          <a:solidFill>
                            <a:schemeClr val="tx1">
                              <a:lumMod val="95000"/>
                              <a:lumOff val="5000"/>
                            </a:schemeClr>
                          </a:solidFill>
                          <a:effectLst/>
                          <a:latin typeface="メイリオ" panose="020B0604030504040204" pitchFamily="50" charset="-128"/>
                          <a:ea typeface="+mn-ea"/>
                        </a:rPr>
                        <a:t>チラシ非閲覧ターゲティング</a:t>
                      </a:r>
                      <a:endPar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649860245"/>
                  </a:ext>
                </a:extLst>
              </a:tr>
              <a:tr h="353971">
                <a:tc>
                  <a:txBody>
                    <a:bodyPr/>
                    <a:lstStyle/>
                    <a:p>
                      <a:pPr algn="ctr" fontAlgn="t">
                        <a:buNone/>
                      </a:pPr>
                      <a:r>
                        <a:rPr lang="en-US" altLang="ja-JP" sz="1200" dirty="0">
                          <a:solidFill>
                            <a:schemeClr val="tx1">
                              <a:lumMod val="95000"/>
                              <a:lumOff val="5000"/>
                            </a:schemeClr>
                          </a:solidFill>
                          <a:effectLst/>
                          <a:latin typeface="メイリオ" panose="020B0604030504040204" pitchFamily="50" charset="-128"/>
                          <a:ea typeface="+mn-ea"/>
                        </a:rPr>
                        <a:t>SDGs</a:t>
                      </a:r>
                      <a:r>
                        <a:rPr lang="ja-JP" altLang="en-US" sz="1200" dirty="0">
                          <a:solidFill>
                            <a:schemeClr val="tx1">
                              <a:lumMod val="95000"/>
                              <a:lumOff val="5000"/>
                            </a:schemeClr>
                          </a:solidFill>
                          <a:effectLst/>
                          <a:latin typeface="メイリオ" panose="020B0604030504040204" pitchFamily="50" charset="-128"/>
                          <a:ea typeface="+mn-ea"/>
                        </a:rPr>
                        <a:t>ターゲティング</a:t>
                      </a:r>
                      <a:endParaRPr lang="en-US" altLang="ja-JP" sz="1200" dirty="0">
                        <a:solidFill>
                          <a:schemeClr val="tx1">
                            <a:lumMod val="95000"/>
                            <a:lumOff val="5000"/>
                          </a:schemeClr>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2230342987"/>
                  </a:ext>
                </a:extLst>
              </a:tr>
            </a:tbl>
          </a:graphicData>
        </a:graphic>
      </p:graphicFrame>
      <p:graphicFrame>
        <p:nvGraphicFramePr>
          <p:cNvPr id="8" name="表 7">
            <a:extLst>
              <a:ext uri="{FF2B5EF4-FFF2-40B4-BE49-F238E27FC236}">
                <a16:creationId xmlns:a16="http://schemas.microsoft.com/office/drawing/2014/main" id="{90E7C293-8456-293C-D3E5-545995006E5E}"/>
              </a:ext>
            </a:extLst>
          </p:cNvPr>
          <p:cNvGraphicFramePr>
            <a:graphicFrameLocks noGrp="1"/>
          </p:cNvGraphicFramePr>
          <p:nvPr/>
        </p:nvGraphicFramePr>
        <p:xfrm>
          <a:off x="5009570" y="3371496"/>
          <a:ext cx="6268453" cy="1889304"/>
        </p:xfrm>
        <a:graphic>
          <a:graphicData uri="http://schemas.openxmlformats.org/drawingml/2006/table">
            <a:tbl>
              <a:tblPr bandRow="1"/>
              <a:tblGrid>
                <a:gridCol w="1855910">
                  <a:extLst>
                    <a:ext uri="{9D8B030D-6E8A-4147-A177-3AD203B41FA5}">
                      <a16:colId xmlns:a16="http://schemas.microsoft.com/office/drawing/2014/main" val="3236551118"/>
                    </a:ext>
                  </a:extLst>
                </a:gridCol>
                <a:gridCol w="911231">
                  <a:extLst>
                    <a:ext uri="{9D8B030D-6E8A-4147-A177-3AD203B41FA5}">
                      <a16:colId xmlns:a16="http://schemas.microsoft.com/office/drawing/2014/main" val="3901351372"/>
                    </a:ext>
                  </a:extLst>
                </a:gridCol>
                <a:gridCol w="1167104">
                  <a:extLst>
                    <a:ext uri="{9D8B030D-6E8A-4147-A177-3AD203B41FA5}">
                      <a16:colId xmlns:a16="http://schemas.microsoft.com/office/drawing/2014/main" val="3475477789"/>
                    </a:ext>
                  </a:extLst>
                </a:gridCol>
                <a:gridCol w="1167104">
                  <a:extLst>
                    <a:ext uri="{9D8B030D-6E8A-4147-A177-3AD203B41FA5}">
                      <a16:colId xmlns:a16="http://schemas.microsoft.com/office/drawing/2014/main" val="855743837"/>
                    </a:ext>
                  </a:extLst>
                </a:gridCol>
                <a:gridCol w="1167104">
                  <a:extLst>
                    <a:ext uri="{9D8B030D-6E8A-4147-A177-3AD203B41FA5}">
                      <a16:colId xmlns:a16="http://schemas.microsoft.com/office/drawing/2014/main" val="2773706331"/>
                    </a:ext>
                  </a:extLst>
                </a:gridCol>
              </a:tblGrid>
              <a:tr h="385928">
                <a:tc rowSpan="3">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継続リスト</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000048"/>
                    </a:solidFill>
                  </a:tcPr>
                </a:tc>
                <a:tc gridSpan="4">
                  <a:txBody>
                    <a:bodyPr/>
                    <a:lstStyle/>
                    <a:p>
                      <a:pPr algn="ctr"/>
                      <a:r>
                        <a:rPr kumimoji="1" lang="ja-JP" altLang="en-US" sz="1400" b="1" i="0" dirty="0">
                          <a:solidFill>
                            <a:schemeClr val="bg1"/>
                          </a:solidFill>
                          <a:latin typeface="Meiryo"/>
                          <a:ea typeface="Meiryo"/>
                        </a:rPr>
                        <a:t>ターゲティング係数</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787340048"/>
                  </a:ext>
                </a:extLst>
              </a:tr>
              <a:tr h="385928">
                <a:tc vMerge="1">
                  <a:txBody>
                    <a:bodyPr/>
                    <a:lstStyle/>
                    <a:p>
                      <a:pPr algn="ctr"/>
                      <a:endParaRPr kumimoji="1" lang="ja-JP" altLang="en-US" sz="1400" b="1" i="0" dirty="0">
                        <a:solidFill>
                          <a:schemeClr val="bg1"/>
                        </a:solidFill>
                        <a:latin typeface="Meiryo" panose="020B0604030504040204" pitchFamily="34" charset="-128"/>
                        <a:ea typeface="Meiryo" panose="020B0604030504040204" pitchFamily="34" charset="-128"/>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solidFill>
                  </a:tcPr>
                </a:tc>
                <a:tc gridSpan="2">
                  <a:txBody>
                    <a:bodyPr/>
                    <a:lstStyle/>
                    <a:p>
                      <a:pPr algn="ctr"/>
                      <a:r>
                        <a:rPr kumimoji="1" lang="ja-JP" altLang="en-US" sz="1400" b="1" i="0" dirty="0">
                          <a:solidFill>
                            <a:schemeClr val="bg1"/>
                          </a:solidFill>
                          <a:latin typeface="Meiryo"/>
                          <a:ea typeface="Meiryo"/>
                        </a:rPr>
                        <a:t>統合前</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統合後</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hMerge="1">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710361047"/>
                  </a:ext>
                </a:extLst>
              </a:tr>
              <a:tr h="385928">
                <a:tc vMerge="1">
                  <a:txBody>
                    <a:bodyPr/>
                    <a:lstStyle/>
                    <a:p>
                      <a:endParaRPr dirty="0"/>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配信</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除外</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配信</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dirty="0">
                          <a:solidFill>
                            <a:schemeClr val="bg1"/>
                          </a:solidFill>
                          <a:latin typeface="Meiryo"/>
                          <a:ea typeface="Meiryo"/>
                        </a:rPr>
                        <a:t>除外</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0">
                <a:tc>
                  <a:txBody>
                    <a:bodyPr/>
                    <a:lstStyle/>
                    <a:p>
                      <a:pPr algn="ctr">
                        <a:buNone/>
                      </a:pPr>
                      <a:r>
                        <a:rPr lang="ja-JP" altLang="en-US" sz="1200">
                          <a:solidFill>
                            <a:schemeClr val="bg1"/>
                          </a:solidFill>
                          <a:latin typeface="メイリオ" panose="020B0604030504040204" pitchFamily="50" charset="-128"/>
                          <a:ea typeface="+mn-ea"/>
                        </a:rPr>
                        <a:t>自動車関心</a:t>
                      </a:r>
                      <a:endParaRPr lang="en-US" altLang="ja-JP" sz="1200">
                        <a:solidFill>
                          <a:schemeClr val="bg1"/>
                        </a:solidFill>
                        <a:latin typeface="メイリオ" panose="020B0604030504040204" pitchFamily="50" charset="-128"/>
                        <a:ea typeface="+mn-ea"/>
                      </a:endParaRPr>
                    </a:p>
                    <a:p>
                      <a:pPr algn="ctr">
                        <a:buNone/>
                      </a:pPr>
                      <a:r>
                        <a:rPr lang="ja-JP" altLang="en-US" sz="1200">
                          <a:solidFill>
                            <a:schemeClr val="bg1"/>
                          </a:solidFill>
                          <a:latin typeface="メイリオ" panose="020B0604030504040204" pitchFamily="50" charset="-128"/>
                          <a:ea typeface="+mn-ea"/>
                        </a:rPr>
                        <a:t>ターゲティング</a:t>
                      </a: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mn-ea"/>
                        </a:rPr>
                        <a:t>1.80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383990618"/>
                  </a:ext>
                </a:extLst>
              </a:tr>
              <a:tr h="152410">
                <a:tc>
                  <a:txBody>
                    <a:bodyPr/>
                    <a:lstStyle/>
                    <a:p>
                      <a:pPr algn="ctr">
                        <a:buNone/>
                      </a:pPr>
                      <a:r>
                        <a:rPr lang="ja-JP" altLang="en-US" sz="1200" dirty="0">
                          <a:solidFill>
                            <a:schemeClr val="bg1"/>
                          </a:solidFill>
                          <a:latin typeface="メイリオ" panose="020B0604030504040204" pitchFamily="50" charset="-128"/>
                          <a:ea typeface="+mn-ea"/>
                        </a:rPr>
                        <a:t>企業ターゲティング　</a:t>
                      </a:r>
                      <a:endParaRPr lang="ja-JP" altLang="en-US" sz="1200" dirty="0">
                        <a:solidFill>
                          <a:schemeClr val="bg1"/>
                        </a:solidFill>
                        <a:latin typeface="メイリオ" panose="020B0604030504040204" pitchFamily="50" charset="-128"/>
                        <a:ea typeface="メイリオ" panose="020B0604030504040204" pitchFamily="50" charset="-128"/>
                      </a:endParaRP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mn-ea"/>
                        </a:rPr>
                        <a:t>1.80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dirty="0">
                          <a:solidFill>
                            <a:schemeClr val="tx1">
                              <a:lumMod val="95000"/>
                              <a:lumOff val="5000"/>
                            </a:schemeClr>
                          </a:solidFill>
                          <a:latin typeface="メイリオ" panose="020B0604030504040204" pitchFamily="50" charset="-128"/>
                          <a:ea typeface="+mn-ea"/>
                        </a:rPr>
                        <a:t>1.20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メイリオ" panose="020B0604030504040204" pitchFamily="50" charset="-128"/>
                          <a:cs typeface="+mn-cs"/>
                        </a:rPr>
                        <a:t>1.50</a:t>
                      </a: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algn="ctr">
                        <a:buNone/>
                      </a:pPr>
                      <a:r>
                        <a:rPr lang="en-US" altLang="ja-JP" sz="1200" b="1" dirty="0">
                          <a:solidFill>
                            <a:srgbClr val="002AFF"/>
                          </a:solidFill>
                          <a:effectLst/>
                          <a:latin typeface="メイリオ" panose="020B0604030504040204" pitchFamily="50" charset="-128"/>
                          <a:ea typeface="メイリオ" panose="020B0604030504040204" pitchFamily="50" charset="-128"/>
                        </a:rPr>
                        <a:t>1.10</a:t>
                      </a:r>
                      <a:endParaRPr lang="ja-JP" altLang="en-US" sz="1200" dirty="0">
                        <a:solidFill>
                          <a:srgbClr val="002AFF"/>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3651884806"/>
                  </a:ext>
                </a:extLst>
              </a:tr>
            </a:tbl>
          </a:graphicData>
        </a:graphic>
      </p:graphicFrame>
    </p:spTree>
    <p:extLst>
      <p:ext uri="{BB962C8B-B14F-4D97-AF65-F5344CB8AC3E}">
        <p14:creationId xmlns:p14="http://schemas.microsoft.com/office/powerpoint/2010/main" val="4408834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FB483A-763B-1313-690D-1BDAF34C42B5}"/>
            </a:ext>
          </a:extLst>
        </p:cNvPr>
        <p:cNvGrpSpPr/>
        <p:nvPr/>
      </p:nvGrpSpPr>
      <p:grpSpPr>
        <a:xfrm>
          <a:off x="0" y="0"/>
          <a:ext cx="0" cy="0"/>
          <a:chOff x="0" y="0"/>
          <a:chExt cx="0" cy="0"/>
        </a:xfrm>
      </p:grpSpPr>
      <p:sp>
        <p:nvSpPr>
          <p:cNvPr id="6" name="テキスト プレースホルダー 5">
            <a:extLst>
              <a:ext uri="{FF2B5EF4-FFF2-40B4-BE49-F238E27FC236}">
                <a16:creationId xmlns:a16="http://schemas.microsoft.com/office/drawing/2014/main" id="{4A71040D-94A5-8A8A-774D-7424FA1EA43A}"/>
              </a:ext>
            </a:extLst>
          </p:cNvPr>
          <p:cNvSpPr txBox="1">
            <a:spLocks/>
          </p:cNvSpPr>
          <p:nvPr/>
        </p:nvSpPr>
        <p:spPr>
          <a:xfrm>
            <a:off x="595671" y="81412"/>
            <a:ext cx="498782" cy="410840"/>
          </a:xfrm>
          <a:prstGeom prst="rect">
            <a:avLst/>
          </a:prstGeom>
        </p:spPr>
        <p:txBody>
          <a:bodyPr lIns="0" tIns="36000" rIns="0" bIns="0" anchor="ctr"/>
          <a:lstStyle>
            <a:lvl1pPr marL="171450" indent="-171450" algn="ctr" rtl="0" eaLnBrk="0" fontAlgn="base" hangingPunct="0">
              <a:lnSpc>
                <a:spcPct val="90000"/>
              </a:lnSpc>
              <a:spcBef>
                <a:spcPts val="1000"/>
              </a:spcBef>
              <a:spcAft>
                <a:spcPct val="0"/>
              </a:spcAft>
              <a:buFont typeface="Arial" panose="020B0604020202020204" pitchFamily="34" charset="0"/>
              <a:buChar char="•"/>
              <a:defRPr kumimoji="1" sz="900" kern="1200" spc="-150">
                <a:solidFill>
                  <a:schemeClr val="bg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kumimoji="1"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kumimoji="1"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umimoji="1"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marR="0" lvl="0" indent="0" algn="ctr" defTabSz="914400" rtl="0" eaLnBrk="0" fontAlgn="base" latinLnBrk="0" hangingPunct="0">
              <a:lnSpc>
                <a:spcPct val="90000"/>
              </a:lnSpc>
              <a:spcBef>
                <a:spcPts val="1000"/>
              </a:spcBef>
              <a:spcAft>
                <a:spcPct val="0"/>
              </a:spcAft>
              <a:buClrTx/>
              <a:buSzTx/>
              <a:buFont typeface="Arial" panose="020B0604020202020204" pitchFamily="34" charset="0"/>
              <a:buNone/>
              <a:tabLst/>
              <a:defRPr/>
            </a:pPr>
            <a:r>
              <a:rPr kumimoji="1" lang="ja-JP" altLang="en-US" sz="900" b="0" i="0" u="none" strike="noStrike" kern="1200" cap="none" spc="-150" normalizeH="0" baseline="0" noProof="0" dirty="0">
                <a:ln>
                  <a:noFill/>
                </a:ln>
                <a:solidFill>
                  <a:srgbClr val="FFFFFF"/>
                </a:solidFill>
                <a:effectLst/>
                <a:uLnTx/>
                <a:uFillTx/>
                <a:latin typeface="Calibri" panose="020F0502020204030204"/>
                <a:ea typeface="メイリオ" panose="020B0604030504040204" pitchFamily="50" charset="-128"/>
                <a:cs typeface="+mn-cs"/>
              </a:rPr>
              <a:t>概要</a:t>
            </a:r>
          </a:p>
        </p:txBody>
      </p:sp>
      <p:pic>
        <p:nvPicPr>
          <p:cNvPr id="7" name="図プレースホルダー 8" descr="アイコン&#10;&#10;自動的に生成された説明">
            <a:extLst>
              <a:ext uri="{FF2B5EF4-FFF2-40B4-BE49-F238E27FC236}">
                <a16:creationId xmlns:a16="http://schemas.microsoft.com/office/drawing/2014/main" id="{33ABC5AD-B6FB-52A2-44B9-D2C40CA40E37}"/>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56609" y="31805"/>
            <a:ext cx="498782" cy="497680"/>
          </a:xfrm>
          <a:prstGeom prst="rect">
            <a:avLst/>
          </a:prstGeom>
        </p:spPr>
      </p:pic>
      <p:sp>
        <p:nvSpPr>
          <p:cNvPr id="14" name="テキスト プレースホルダー 1">
            <a:extLst>
              <a:ext uri="{FF2B5EF4-FFF2-40B4-BE49-F238E27FC236}">
                <a16:creationId xmlns:a16="http://schemas.microsoft.com/office/drawing/2014/main" id="{7AEFDE4F-437A-B520-C680-2E1B1F1BA1F9}"/>
              </a:ext>
            </a:extLst>
          </p:cNvPr>
          <p:cNvSpPr txBox="1">
            <a:spLocks noGrp="1"/>
          </p:cNvSpPr>
          <p:nvPr>
            <p:ph type="body" sz="quarter" idx="10"/>
          </p:nvPr>
        </p:nvSpPr>
        <p:spPr>
          <a:xfrm>
            <a:off x="1887538" y="252413"/>
            <a:ext cx="8137525" cy="334962"/>
          </a:xfrm>
          <a:prstGeom prst="rect">
            <a:avLst/>
          </a:prstGeom>
        </p:spPr>
        <p:txBody>
          <a:bodyPr wrap="none" lIns="0" tIns="0" rIns="0" bIns="0" anchor="ctr">
            <a:noAutofit/>
          </a:bodyPr>
          <a:lstStyle>
            <a:lvl1pPr marL="0" indent="0" algn="l" defTabSz="914423" rtl="0" eaLnBrk="1" latinLnBrk="0" hangingPunct="1">
              <a:spcBef>
                <a:spcPct val="20000"/>
              </a:spcBef>
              <a:buFont typeface="Arial" pitchFamily="34" charset="0"/>
              <a:buNone/>
              <a:defRPr kumimoji="1" sz="2000" b="1" i="0" kern="1200">
                <a:solidFill>
                  <a:schemeClr val="accent3"/>
                </a:solidFill>
                <a:latin typeface="Meiryo" panose="020B0604030504040204" pitchFamily="34" charset="-128"/>
                <a:ea typeface="Meiryo" panose="020B0604030504040204" pitchFamily="34" charset="-128"/>
                <a:cs typeface="+mn-cs"/>
              </a:defRPr>
            </a:lvl1pPr>
            <a:lvl2pPr marL="742969" indent="-285757" algn="l" defTabSz="914423" rtl="0" eaLnBrk="1" latinLnBrk="0" hangingPunct="1">
              <a:spcBef>
                <a:spcPct val="20000"/>
              </a:spcBef>
              <a:buFont typeface="Arial" pitchFamily="34" charset="0"/>
              <a:buChar char="–"/>
              <a:defRPr kumimoji="1" sz="1600" kern="1200">
                <a:solidFill>
                  <a:schemeClr val="tx1"/>
                </a:solidFill>
                <a:latin typeface="+mn-lt"/>
                <a:ea typeface="+mn-ea"/>
                <a:cs typeface="+mn-cs"/>
              </a:defRPr>
            </a:lvl2pPr>
            <a:lvl3pPr marL="914422" indent="0" algn="l" defTabSz="914423" rtl="0" eaLnBrk="1" latinLnBrk="0" hangingPunct="1">
              <a:spcBef>
                <a:spcPct val="20000"/>
              </a:spcBef>
              <a:buFont typeface="Arial" pitchFamily="34" charset="0"/>
              <a:buNone/>
              <a:defRPr kumimoji="1" sz="2400" kern="1200">
                <a:solidFill>
                  <a:schemeClr val="accent2"/>
                </a:solidFill>
                <a:latin typeface="+mn-lt"/>
                <a:ea typeface="+mn-ea"/>
                <a:cs typeface="+mn-cs"/>
              </a:defRPr>
            </a:lvl3pPr>
            <a:lvl4pPr marL="1600240" indent="-228606" algn="l" defTabSz="914423" rtl="0" eaLnBrk="1" latinLnBrk="0" hangingPunct="1">
              <a:spcBef>
                <a:spcPct val="20000"/>
              </a:spcBef>
              <a:buFont typeface="Arial" pitchFamily="34" charset="0"/>
              <a:buChar char="–"/>
              <a:defRPr kumimoji="1" sz="2000" kern="1200">
                <a:solidFill>
                  <a:schemeClr val="accent2"/>
                </a:solidFill>
                <a:latin typeface="+mn-lt"/>
                <a:ea typeface="+mn-ea"/>
                <a:cs typeface="+mn-cs"/>
              </a:defRPr>
            </a:lvl4pPr>
            <a:lvl5pPr marL="1828846" indent="0" algn="l" defTabSz="914423" rtl="0" eaLnBrk="1" latinLnBrk="0" hangingPunct="1">
              <a:spcBef>
                <a:spcPct val="20000"/>
              </a:spcBef>
              <a:buFont typeface="Arial" pitchFamily="34" charset="0"/>
              <a:buNone/>
              <a:defRPr kumimoji="1" sz="2000" kern="1200">
                <a:solidFill>
                  <a:schemeClr val="accent2"/>
                </a:solidFill>
                <a:latin typeface="+mn-lt"/>
                <a:ea typeface="+mn-ea"/>
                <a:cs typeface="+mn-cs"/>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r>
              <a:rPr lang="en-US" altLang="ja-JP" dirty="0">
                <a:solidFill>
                  <a:srgbClr val="000048"/>
                </a:solidFill>
              </a:rPr>
              <a:t>LINE</a:t>
            </a:r>
            <a:r>
              <a:rPr lang="ja-JP" altLang="en-US" dirty="0">
                <a:solidFill>
                  <a:srgbClr val="000048"/>
                </a:solidFill>
              </a:rPr>
              <a:t>ヤフー広告 ディスプレイ広告（予約型）</a:t>
            </a:r>
            <a:endParaRPr lang="en-US" altLang="ja-JP" dirty="0">
              <a:solidFill>
                <a:srgbClr val="000048"/>
              </a:solidFill>
            </a:endParaRPr>
          </a:p>
          <a:p>
            <a:r>
              <a:rPr lang="en-US" altLang="ja-JP" dirty="0">
                <a:solidFill>
                  <a:srgbClr val="000048"/>
                </a:solidFill>
              </a:rPr>
              <a:t>2026</a:t>
            </a:r>
            <a:r>
              <a:rPr lang="ja-JP" altLang="en-US" dirty="0">
                <a:solidFill>
                  <a:srgbClr val="000048"/>
                </a:solidFill>
              </a:rPr>
              <a:t>年</a:t>
            </a:r>
            <a:r>
              <a:rPr lang="en-US" altLang="ja-JP" dirty="0">
                <a:solidFill>
                  <a:srgbClr val="000048"/>
                </a:solidFill>
              </a:rPr>
              <a:t>4</a:t>
            </a:r>
            <a:r>
              <a:rPr lang="ja-JP" altLang="en-US" dirty="0">
                <a:solidFill>
                  <a:srgbClr val="000048"/>
                </a:solidFill>
              </a:rPr>
              <a:t>月</a:t>
            </a:r>
            <a:r>
              <a:rPr lang="en-US" altLang="ja-JP" dirty="0">
                <a:solidFill>
                  <a:srgbClr val="000048"/>
                </a:solidFill>
              </a:rPr>
              <a:t>1</a:t>
            </a:r>
            <a:r>
              <a:rPr lang="ja-JP" altLang="en-US" dirty="0">
                <a:solidFill>
                  <a:srgbClr val="000048"/>
                </a:solidFill>
              </a:rPr>
              <a:t>日掲載開始商品　変更点・お知らせサマリー</a:t>
            </a:r>
          </a:p>
        </p:txBody>
      </p:sp>
      <p:sp>
        <p:nvSpPr>
          <p:cNvPr id="16" name="正方形/長方形 15">
            <a:extLst>
              <a:ext uri="{FF2B5EF4-FFF2-40B4-BE49-F238E27FC236}">
                <a16:creationId xmlns:a16="http://schemas.microsoft.com/office/drawing/2014/main" id="{D3A5AEEF-F5CC-9474-A91B-77EF55BAF6BF}"/>
              </a:ext>
            </a:extLst>
          </p:cNvPr>
          <p:cNvSpPr/>
          <p:nvPr/>
        </p:nvSpPr>
        <p:spPr>
          <a:xfrm>
            <a:off x="555391" y="1570842"/>
            <a:ext cx="11175398" cy="4866053"/>
          </a:xfrm>
          <a:prstGeom prst="rect">
            <a:avLst/>
          </a:prstGeom>
          <a:solidFill>
            <a:srgbClr val="000048">
              <a:alpha val="9804"/>
            </a:srgbClr>
          </a:solidFill>
          <a:ln w="9525" cap="flat" cmpd="sng" algn="ctr">
            <a:noFill/>
            <a:prstDash val="solid"/>
          </a:ln>
          <a:effectLst/>
        </p:spPr>
        <p:txBody>
          <a:bodyPr rot="0" spcFirstLastPara="0" vertOverflow="overflow" horzOverflow="overflow" vert="horz" wrap="none" lIns="396000" tIns="108000" rIns="90000" bIns="180000" numCol="1" spcCol="0" rtlCol="0" fromWordArt="0" anchor="ctr" anchorCtr="0" forceAA="0" compatLnSpc="1">
            <a:prstTxWarp prst="textNoShape">
              <a:avLst/>
            </a:prstTxWarp>
            <a:noAutofit/>
          </a:bodyPr>
          <a:lstStyle/>
          <a:p>
            <a:endParaRPr lang="en-US" altLang="ja-JP" sz="1600" dirty="0">
              <a:solidFill>
                <a:srgbClr val="0D0D0D"/>
              </a:solidFill>
              <a:latin typeface="メイリオ" panose="020B0604030504040204" pitchFamily="50" charset="-128"/>
              <a:ea typeface="メイリオ" panose="020B0604030504040204" pitchFamily="50" charset="-128"/>
            </a:endParaRPr>
          </a:p>
          <a:p>
            <a:r>
              <a:rPr lang="ja-JP" altLang="en-US" sz="1600" b="1" dirty="0">
                <a:solidFill>
                  <a:srgbClr val="0D0D0D"/>
                </a:solidFill>
                <a:latin typeface="メイリオ" panose="020B0604030504040204" pitchFamily="50" charset="-128"/>
              </a:rPr>
              <a:t>・</a:t>
            </a:r>
            <a:r>
              <a:rPr lang="en-US" altLang="ja-JP" sz="1600" b="1" dirty="0">
                <a:solidFill>
                  <a:srgbClr val="0D0D0D"/>
                </a:solidFill>
                <a:latin typeface="メイリオ" panose="020B0604030504040204" pitchFamily="50" charset="-128"/>
              </a:rPr>
              <a:t>2026</a:t>
            </a:r>
            <a:r>
              <a:rPr lang="ja-JP" altLang="en-US" sz="1600" b="1" dirty="0">
                <a:solidFill>
                  <a:srgbClr val="0D0D0D"/>
                </a:solidFill>
                <a:latin typeface="メイリオ" panose="020B0604030504040204" pitchFamily="50" charset="-128"/>
              </a:rPr>
              <a:t>年</a:t>
            </a:r>
            <a:r>
              <a:rPr lang="en-US" altLang="ja-JP" sz="1600" b="1" dirty="0">
                <a:solidFill>
                  <a:srgbClr val="0D0D0D"/>
                </a:solidFill>
                <a:latin typeface="メイリオ" panose="020B0604030504040204" pitchFamily="50" charset="-128"/>
              </a:rPr>
              <a:t>4</a:t>
            </a:r>
            <a:r>
              <a:rPr lang="ja-JP" altLang="en-US" sz="1600" b="1" dirty="0">
                <a:solidFill>
                  <a:srgbClr val="0D0D0D"/>
                </a:solidFill>
                <a:latin typeface="メイリオ" panose="020B0604030504040204" pitchFamily="50" charset="-128"/>
              </a:rPr>
              <a:t>月</a:t>
            </a:r>
            <a:r>
              <a:rPr lang="en-US" altLang="ja-JP" sz="1600" b="1" dirty="0">
                <a:solidFill>
                  <a:srgbClr val="0D0D0D"/>
                </a:solidFill>
                <a:latin typeface="メイリオ" panose="020B0604030504040204" pitchFamily="50" charset="-128"/>
              </a:rPr>
              <a:t>1</a:t>
            </a:r>
            <a:r>
              <a:rPr lang="ja-JP" altLang="en-US" sz="1600" b="1" dirty="0">
                <a:solidFill>
                  <a:srgbClr val="0D0D0D"/>
                </a:solidFill>
                <a:latin typeface="メイリオ" panose="020B0604030504040204" pitchFamily="50" charset="-128"/>
              </a:rPr>
              <a:t>日以降適用の掲載制限カテゴリー追加</a:t>
            </a:r>
            <a:br>
              <a:rPr lang="en-US" altLang="ja-JP" sz="1600" dirty="0">
                <a:solidFill>
                  <a:srgbClr val="0D0D0D"/>
                </a:solidFill>
                <a:latin typeface="メイリオ" panose="020B0604030504040204" pitchFamily="50" charset="-128"/>
              </a:rPr>
            </a:br>
            <a:r>
              <a:rPr lang="ja-JP" altLang="en-US" sz="1600" dirty="0">
                <a:solidFill>
                  <a:srgbClr val="0D0D0D"/>
                </a:solidFill>
                <a:latin typeface="メイリオ" panose="020B0604030504040204" pitchFamily="50" charset="-128"/>
              </a:rPr>
              <a:t>　適用の有無は各セールスシートをご確認ください。</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・電子たばこ</a:t>
            </a:r>
          </a:p>
          <a:p>
            <a:r>
              <a:rPr lang="ja-JP" altLang="en-US" sz="1600" dirty="0">
                <a:solidFill>
                  <a:srgbClr val="0D0D0D"/>
                </a:solidFill>
                <a:latin typeface="メイリオ" panose="020B0604030504040204" pitchFamily="50" charset="-128"/>
              </a:rPr>
              <a:t>　　・性的部位治療</a:t>
            </a:r>
          </a:p>
          <a:p>
            <a:r>
              <a:rPr lang="ja-JP" altLang="en-US" sz="1600" dirty="0">
                <a:solidFill>
                  <a:srgbClr val="0D0D0D"/>
                </a:solidFill>
                <a:latin typeface="メイリオ" panose="020B0604030504040204" pitchFamily="50" charset="-128"/>
              </a:rPr>
              <a:t>　　・性を連想させるクリエイティブ（デジタルエンターテインメント）</a:t>
            </a:r>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a:p>
            <a:r>
              <a:rPr lang="ja-JP" altLang="en-US" sz="1600" b="1" dirty="0">
                <a:solidFill>
                  <a:srgbClr val="0D0D0D"/>
                </a:solidFill>
                <a:latin typeface="メイリオ" panose="020B0604030504040204" pitchFamily="50" charset="-128"/>
              </a:rPr>
              <a:t>・制作費申し込みフォームの変更</a:t>
            </a:r>
            <a:endParaRPr lang="en-US" altLang="ja-JP" sz="1600" b="1"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トップページカスタマイズ広告、タイアップ広告、一部特集など広告管理ツールを通さない商品の</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お申し込み先が「</a:t>
            </a:r>
            <a:r>
              <a:rPr lang="en-US" altLang="ja-JP" sz="1600" dirty="0">
                <a:solidFill>
                  <a:srgbClr val="0D0D0D"/>
                </a:solidFill>
                <a:latin typeface="メイリオ" panose="020B0604030504040204" pitchFamily="50" charset="-128"/>
              </a:rPr>
              <a:t>LINE Biz Process Manager</a:t>
            </a:r>
            <a:r>
              <a:rPr lang="ja-JP" altLang="en-US" sz="1600" dirty="0">
                <a:solidFill>
                  <a:srgbClr val="0D0D0D"/>
                </a:solidFill>
                <a:latin typeface="メイリオ" panose="020B0604030504040204" pitchFamily="50" charset="-128"/>
              </a:rPr>
              <a:t>（</a:t>
            </a:r>
            <a:r>
              <a:rPr lang="en-US" altLang="ja-JP" sz="1600" dirty="0">
                <a:solidFill>
                  <a:srgbClr val="0D0D0D"/>
                </a:solidFill>
                <a:latin typeface="メイリオ" panose="020B0604030504040204" pitchFamily="50" charset="-128"/>
              </a:rPr>
              <a:t>LBPM</a:t>
            </a:r>
            <a:r>
              <a:rPr lang="ja-JP" altLang="en-US" sz="1600" dirty="0">
                <a:solidFill>
                  <a:srgbClr val="0D0D0D"/>
                </a:solidFill>
                <a:latin typeface="メイリオ" panose="020B0604030504040204" pitchFamily="50" charset="-128"/>
              </a:rPr>
              <a:t>）」へ変更になります。</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r>
              <a:rPr lang="en-US" altLang="ja-JP" sz="1600" dirty="0">
                <a:solidFill>
                  <a:srgbClr val="0D0D0D"/>
                </a:solidFill>
                <a:latin typeface="メイリオ" panose="020B0604030504040204" pitchFamily="50" charset="-128"/>
              </a:rPr>
              <a:t>2025</a:t>
            </a:r>
            <a:r>
              <a:rPr lang="ja-JP" altLang="en-US" sz="1600" dirty="0">
                <a:solidFill>
                  <a:srgbClr val="0D0D0D"/>
                </a:solidFill>
                <a:latin typeface="メイリオ" panose="020B0604030504040204" pitchFamily="50" charset="-128"/>
              </a:rPr>
              <a:t>年</a:t>
            </a:r>
            <a:r>
              <a:rPr lang="en-US" altLang="ja-JP" sz="1600" dirty="0">
                <a:solidFill>
                  <a:srgbClr val="0D0D0D"/>
                </a:solidFill>
                <a:latin typeface="メイリオ" panose="020B0604030504040204" pitchFamily="50" charset="-128"/>
              </a:rPr>
              <a:t>12/17</a:t>
            </a:r>
            <a:r>
              <a:rPr lang="ja-JP" altLang="en-US" sz="1600" dirty="0">
                <a:solidFill>
                  <a:srgbClr val="0D0D0D"/>
                </a:solidFill>
                <a:latin typeface="メイリオ" panose="020B0604030504040204" pitchFamily="50" charset="-128"/>
              </a:rPr>
              <a:t>（水）リリースの</a:t>
            </a:r>
            <a:r>
              <a:rPr lang="en-US" altLang="ja-JP" sz="1600" dirty="0">
                <a:solidFill>
                  <a:srgbClr val="0D0D0D"/>
                </a:solidFill>
                <a:latin typeface="メイリオ" panose="020B0604030504040204" pitchFamily="50" charset="-128"/>
              </a:rPr>
              <a:t>LINE Talk Head View Premium</a:t>
            </a:r>
            <a:r>
              <a:rPr lang="ja-JP" altLang="en-US" sz="1600" dirty="0">
                <a:solidFill>
                  <a:srgbClr val="0D0D0D"/>
                </a:solidFill>
                <a:latin typeface="メイリオ" panose="020B0604030504040204" pitchFamily="50" charset="-128"/>
              </a:rPr>
              <a:t>が変更対象の第一弾です。</a:t>
            </a:r>
            <a:endParaRPr lang="en-US" altLang="ja-JP" sz="1600" dirty="0">
              <a:solidFill>
                <a:srgbClr val="0D0D0D"/>
              </a:solidFill>
              <a:latin typeface="メイリオ" panose="020B0604030504040204" pitchFamily="50" charset="-128"/>
            </a:endParaRPr>
          </a:p>
          <a:p>
            <a:r>
              <a:rPr lang="ja-JP" altLang="en-US" sz="1600" dirty="0">
                <a:solidFill>
                  <a:srgbClr val="0D0D0D"/>
                </a:solidFill>
                <a:latin typeface="メイリオ" panose="020B0604030504040204" pitchFamily="50" charset="-128"/>
              </a:rPr>
              <a:t>　</a:t>
            </a:r>
            <a:r>
              <a:rPr lang="en-US" altLang="ja-JP" sz="1600" dirty="0">
                <a:solidFill>
                  <a:srgbClr val="0D0D0D"/>
                </a:solidFill>
                <a:latin typeface="メイリオ" panose="020B0604030504040204" pitchFamily="50" charset="-128"/>
              </a:rPr>
              <a:t>LBPM</a:t>
            </a:r>
            <a:r>
              <a:rPr lang="ja-JP" altLang="en-US" sz="1600" dirty="0">
                <a:solidFill>
                  <a:srgbClr val="0D0D0D"/>
                </a:solidFill>
                <a:latin typeface="メイリオ" panose="020B0604030504040204" pitchFamily="50" charset="-128"/>
              </a:rPr>
              <a:t>のリリースが</a:t>
            </a:r>
            <a:r>
              <a:rPr lang="en-US" altLang="ja-JP" sz="1600" dirty="0">
                <a:solidFill>
                  <a:srgbClr val="0D0D0D"/>
                </a:solidFill>
                <a:latin typeface="メイリオ" panose="020B0604030504040204" pitchFamily="50" charset="-128"/>
              </a:rPr>
              <a:t>2026</a:t>
            </a:r>
            <a:r>
              <a:rPr lang="ja-JP" altLang="en-US" sz="1600" dirty="0">
                <a:solidFill>
                  <a:srgbClr val="0D0D0D"/>
                </a:solidFill>
                <a:latin typeface="メイリオ" panose="020B0604030504040204" pitchFamily="50" charset="-128"/>
              </a:rPr>
              <a:t>年</a:t>
            </a:r>
            <a:r>
              <a:rPr lang="en-US" altLang="ja-JP" sz="1600" dirty="0">
                <a:solidFill>
                  <a:srgbClr val="0D0D0D"/>
                </a:solidFill>
                <a:latin typeface="メイリオ" panose="020B0604030504040204" pitchFamily="50" charset="-128"/>
              </a:rPr>
              <a:t>2</a:t>
            </a:r>
            <a:r>
              <a:rPr lang="ja-JP" altLang="en-US" sz="1600" dirty="0">
                <a:solidFill>
                  <a:srgbClr val="0D0D0D"/>
                </a:solidFill>
                <a:latin typeface="メイリオ" panose="020B0604030504040204" pitchFamily="50" charset="-128"/>
              </a:rPr>
              <a:t>月下旬のため、制作費の申し込み開始は後日ご案内いたします。</a:t>
            </a:r>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b="1" dirty="0">
              <a:solidFill>
                <a:srgbClr val="0D0D0D"/>
              </a:solidFill>
              <a:latin typeface="メイリオ" panose="020B0604030504040204" pitchFamily="50" charset="-128"/>
            </a:endParaRPr>
          </a:p>
          <a:p>
            <a:endParaRPr lang="en-US" altLang="ja-JP" sz="1600" dirty="0">
              <a:solidFill>
                <a:srgbClr val="0D0D0D"/>
              </a:solidFill>
              <a:latin typeface="メイリオ" panose="020B0604030504040204" pitchFamily="50" charset="-128"/>
            </a:endParaRPr>
          </a:p>
        </p:txBody>
      </p:sp>
      <p:sp>
        <p:nvSpPr>
          <p:cNvPr id="2" name="1 つの角を丸めた四角形 22">
            <a:extLst>
              <a:ext uri="{FF2B5EF4-FFF2-40B4-BE49-F238E27FC236}">
                <a16:creationId xmlns:a16="http://schemas.microsoft.com/office/drawing/2014/main" id="{37EBAAAA-9464-8D21-6BAB-8F2F76A2DA11}"/>
              </a:ext>
            </a:extLst>
          </p:cNvPr>
          <p:cNvSpPr/>
          <p:nvPr/>
        </p:nvSpPr>
        <p:spPr>
          <a:xfrm>
            <a:off x="555391" y="989945"/>
            <a:ext cx="8321471" cy="580897"/>
          </a:xfrm>
          <a:prstGeom prst="round1Rect">
            <a:avLst/>
          </a:prstGeom>
          <a:solidFill>
            <a:srgbClr val="02004A"/>
          </a:solidFill>
          <a:ln w="9525">
            <a:noFill/>
          </a:ln>
          <a:effectLst>
            <a:outerShdw dist="25400" algn="l" rotWithShape="0">
              <a:schemeClr val="accent6">
                <a:lumMod val="50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8000" tIns="36000" rIns="0" bIns="0" numCol="1" spcCol="0" rtlCol="0" fromWordArt="0" anchor="ctr" anchorCtr="0" forceAA="0" compatLnSpc="1">
            <a:prstTxWarp prst="textNoShape">
              <a:avLst/>
            </a:prstTxWarp>
            <a:noAutofit/>
          </a:bodyPr>
          <a:lstStyle/>
          <a:p>
            <a:r>
              <a:rPr lang="en-US" altLang="ja-JP" b="1" dirty="0">
                <a:latin typeface="Meiryo"/>
                <a:ea typeface="Meiryo"/>
              </a:rPr>
              <a:t>2</a:t>
            </a:r>
            <a:r>
              <a:rPr lang="ja-JP" altLang="en-US" b="1" dirty="0">
                <a:latin typeface="Meiryo"/>
                <a:ea typeface="Meiryo"/>
              </a:rPr>
              <a:t>．予約型商品全体にかかわる変更</a:t>
            </a:r>
          </a:p>
        </p:txBody>
      </p:sp>
      <p:graphicFrame>
        <p:nvGraphicFramePr>
          <p:cNvPr id="5" name="表 4">
            <a:extLst>
              <a:ext uri="{FF2B5EF4-FFF2-40B4-BE49-F238E27FC236}">
                <a16:creationId xmlns:a16="http://schemas.microsoft.com/office/drawing/2014/main" id="{E5407409-C280-9349-7C6D-F6223389DAFE}"/>
              </a:ext>
            </a:extLst>
          </p:cNvPr>
          <p:cNvGraphicFramePr>
            <a:graphicFrameLocks noGrp="1"/>
          </p:cNvGraphicFramePr>
          <p:nvPr/>
        </p:nvGraphicFramePr>
        <p:xfrm>
          <a:off x="1090652" y="5292101"/>
          <a:ext cx="10010694" cy="961843"/>
        </p:xfrm>
        <a:graphic>
          <a:graphicData uri="http://schemas.openxmlformats.org/drawingml/2006/table">
            <a:tbl>
              <a:tblPr bandRow="1"/>
              <a:tblGrid>
                <a:gridCol w="2879218">
                  <a:extLst>
                    <a:ext uri="{9D8B030D-6E8A-4147-A177-3AD203B41FA5}">
                      <a16:colId xmlns:a16="http://schemas.microsoft.com/office/drawing/2014/main" val="3236551118"/>
                    </a:ext>
                  </a:extLst>
                </a:gridCol>
                <a:gridCol w="3537835">
                  <a:extLst>
                    <a:ext uri="{9D8B030D-6E8A-4147-A177-3AD203B41FA5}">
                      <a16:colId xmlns:a16="http://schemas.microsoft.com/office/drawing/2014/main" val="3901351372"/>
                    </a:ext>
                  </a:extLst>
                </a:gridCol>
                <a:gridCol w="3593641">
                  <a:extLst>
                    <a:ext uri="{9D8B030D-6E8A-4147-A177-3AD203B41FA5}">
                      <a16:colId xmlns:a16="http://schemas.microsoft.com/office/drawing/2014/main" val="3475477789"/>
                    </a:ext>
                  </a:extLst>
                </a:gridCol>
              </a:tblGrid>
              <a:tr h="504899">
                <a:tc rowSpan="2">
                  <a:txBody>
                    <a:bodyPr/>
                    <a:lstStyle/>
                    <a:p>
                      <a:pPr algn="ctr"/>
                      <a:r>
                        <a:rPr kumimoji="1" lang="ja-JP" altLang="en-US" sz="1400" b="1" i="0" dirty="0">
                          <a:solidFill>
                            <a:schemeClr val="bg1"/>
                          </a:solidFill>
                          <a:latin typeface="Meiryo" panose="020B0604030504040204" pitchFamily="34" charset="-128"/>
                          <a:ea typeface="Meiryo" panose="020B0604030504040204" pitchFamily="34" charset="-128"/>
                        </a:rPr>
                        <a:t>申し込みツール</a:t>
                      </a:r>
                    </a:p>
                  </a:txBody>
                  <a:tcPr anchor="ctr">
                    <a:lnL w="12700" cmpd="sng">
                      <a:solidFill>
                        <a:srgbClr val="FFFFFF"/>
                      </a:solidFill>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algn="ctr"/>
                      <a:r>
                        <a:rPr kumimoji="1" lang="ja-JP" altLang="en-US" sz="1400" b="1" i="0" dirty="0">
                          <a:solidFill>
                            <a:schemeClr val="bg1"/>
                          </a:solidFill>
                          <a:latin typeface="Meiryo"/>
                          <a:ea typeface="Meiryo"/>
                        </a:rPr>
                        <a:t>現在</a:t>
                      </a:r>
                      <a:endParaRPr kumimoji="1" lang="en-US" altLang="ja-JP" sz="1400" b="1" i="0" dirty="0">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i="0" dirty="0">
                          <a:solidFill>
                            <a:schemeClr val="bg1"/>
                          </a:solidFill>
                          <a:latin typeface="Meiryo"/>
                          <a:ea typeface="Meiryo"/>
                        </a:rPr>
                        <a:t>1</a:t>
                      </a:r>
                      <a:r>
                        <a:rPr kumimoji="1" lang="ja-JP" altLang="en-US" sz="1400" b="1" i="0" dirty="0">
                          <a:solidFill>
                            <a:schemeClr val="bg1"/>
                          </a:solidFill>
                          <a:latin typeface="Meiryo"/>
                          <a:ea typeface="Meiryo"/>
                        </a:rPr>
                        <a:t>月下旬以降</a:t>
                      </a:r>
                      <a:endParaRPr kumimoji="1" lang="en-US" altLang="ja-JP" sz="1400" b="1" i="0" dirty="0" err="1">
                        <a:solidFill>
                          <a:schemeClr val="bg1"/>
                        </a:solidFill>
                        <a:latin typeface="Meiryo"/>
                        <a:ea typeface="Meiryo"/>
                      </a:endParaRPr>
                    </a:p>
                  </a:txBody>
                  <a:tcPr anchor="ctr">
                    <a:lnL w="12700" cap="flat" cmpd="sng" algn="ctr">
                      <a:solidFill>
                        <a:srgbClr val="FFFFFF"/>
                      </a:solidFill>
                      <a:prstDash val="solid"/>
                      <a:round/>
                      <a:headEnd type="none" w="med" len="med"/>
                      <a:tailEnd type="none" w="med" len="med"/>
                    </a:lnL>
                    <a:lnR w="12700" cmpd="sng">
                      <a:solidFill>
                        <a:srgbClr val="FFFFFF"/>
                      </a:solidFill>
                    </a:lnR>
                    <a:lnT w="12700" cmpd="sng">
                      <a:solidFill>
                        <a:srgbClr val="FFFFFF"/>
                      </a:solidFill>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solidFill>
                  </a:tcPr>
                </a:tc>
                <a:extLst>
                  <a:ext uri="{0D108BD9-81ED-4DB2-BD59-A6C34878D82A}">
                    <a16:rowId xmlns:a16="http://schemas.microsoft.com/office/drawing/2014/main" val="2558123072"/>
                  </a:ext>
                </a:extLst>
              </a:tr>
              <a:tr h="456944">
                <a:tc vMerge="1">
                  <a:txBody>
                    <a:bodyPr/>
                    <a:lstStyle/>
                    <a:p>
                      <a:pPr algn="ctr" fontAlgn="t">
                        <a:buNone/>
                      </a:pPr>
                      <a:endParaRPr lang="en-US" sz="1200" dirty="0">
                        <a:solidFill>
                          <a:schemeClr val="bg1"/>
                        </a:solidFill>
                        <a:effectLst/>
                        <a:latin typeface="メイリオ" panose="020B0604030504040204" pitchFamily="50" charset="-128"/>
                        <a:ea typeface="メイリオ" panose="020B0604030504040204" pitchFamily="50" charset="-128"/>
                      </a:endParaRPr>
                    </a:p>
                  </a:txBody>
                  <a:tcPr marL="76200" marR="76200" marT="53340" marB="5334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60000"/>
                      </a:srgbClr>
                    </a:solidFill>
                  </a:tcPr>
                </a:tc>
                <a:tc>
                  <a:txBody>
                    <a:bodyPr/>
                    <a:lstStyle/>
                    <a:p>
                      <a:pPr algn="ctr">
                        <a:buNone/>
                      </a:pPr>
                      <a:r>
                        <a:rPr lang="ja-JP" altLang="en-US" sz="1200" dirty="0">
                          <a:solidFill>
                            <a:schemeClr val="tx1">
                              <a:lumMod val="95000"/>
                              <a:lumOff val="5000"/>
                            </a:schemeClr>
                          </a:solidFill>
                          <a:latin typeface="メイリオ" panose="020B0604030504040204" pitchFamily="50" charset="-128"/>
                          <a:ea typeface="メイリオ" panose="020B0604030504040204" pitchFamily="50" charset="-128"/>
                        </a:rPr>
                        <a:t>お申込みフォーム</a:t>
                      </a:r>
                      <a:endParaRPr lang="en-US" altLang="ja-JP" sz="1200" dirty="0">
                        <a:solidFill>
                          <a:schemeClr val="tx1">
                            <a:lumMod val="95000"/>
                            <a:lumOff val="5000"/>
                          </a:schemeClr>
                        </a:solidFill>
                        <a:latin typeface="メイリオ" panose="020B0604030504040204" pitchFamily="50" charset="-128"/>
                        <a:ea typeface="メイリオ" panose="020B0604030504040204" pitchFamily="50" charset="-128"/>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tc>
                  <a:txBody>
                    <a:bodyPr/>
                    <a:lstStyle/>
                    <a:p>
                      <a:pPr marL="0" algn="ctr" defTabSz="914400" rtl="0" eaLnBrk="1" latinLnBrk="0" hangingPunct="1">
                        <a:buNone/>
                      </a:pPr>
                      <a:r>
                        <a:rPr kumimoji="1" lang="en-US" altLang="ja-JP" sz="1200" b="1" kern="1200" dirty="0">
                          <a:solidFill>
                            <a:srgbClr val="002AFF"/>
                          </a:solidFill>
                          <a:effectLst/>
                          <a:latin typeface="メイリオ" panose="020B0604030504040204" pitchFamily="50" charset="-128"/>
                          <a:ea typeface="+mn-ea"/>
                          <a:cs typeface="+mn-cs"/>
                        </a:rPr>
                        <a:t>LINE Biz Process Manager</a:t>
                      </a:r>
                      <a:r>
                        <a:rPr kumimoji="1" lang="ja-JP" altLang="en-US" sz="1200" b="1" kern="1200" dirty="0">
                          <a:solidFill>
                            <a:srgbClr val="002AFF"/>
                          </a:solidFill>
                          <a:effectLst/>
                          <a:latin typeface="メイリオ" panose="020B0604030504040204" pitchFamily="50" charset="-128"/>
                          <a:ea typeface="+mn-ea"/>
                          <a:cs typeface="+mn-cs"/>
                        </a:rPr>
                        <a:t>（</a:t>
                      </a:r>
                      <a:r>
                        <a:rPr kumimoji="1" lang="en-US" altLang="ja-JP" sz="1200" b="1" kern="1200" dirty="0">
                          <a:solidFill>
                            <a:srgbClr val="002AFF"/>
                          </a:solidFill>
                          <a:effectLst/>
                          <a:latin typeface="メイリオ" panose="020B0604030504040204" pitchFamily="50" charset="-128"/>
                          <a:ea typeface="+mn-ea"/>
                          <a:cs typeface="+mn-cs"/>
                        </a:rPr>
                        <a:t>LBPM</a:t>
                      </a:r>
                      <a:r>
                        <a:rPr kumimoji="1" lang="ja-JP" altLang="en-US" sz="1200" b="1" kern="1200" dirty="0">
                          <a:solidFill>
                            <a:srgbClr val="002AFF"/>
                          </a:solidFill>
                          <a:effectLst/>
                          <a:latin typeface="メイリオ" panose="020B0604030504040204" pitchFamily="50" charset="-128"/>
                          <a:ea typeface="+mn-ea"/>
                          <a:cs typeface="+mn-cs"/>
                        </a:rPr>
                        <a:t>）</a:t>
                      </a:r>
                      <a:endParaRPr kumimoji="1" lang="en-US" altLang="ja-JP" sz="1200" b="1" kern="1200" dirty="0">
                        <a:solidFill>
                          <a:srgbClr val="002AFF"/>
                        </a:solidFill>
                        <a:effectLst/>
                        <a:latin typeface="メイリオ" panose="020B0604030504040204" pitchFamily="50" charset="-128"/>
                        <a:ea typeface="+mn-ea"/>
                        <a:cs typeface="+mn-cs"/>
                      </a:endParaRPr>
                    </a:p>
                  </a:txBody>
                  <a:tcPr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00048">
                        <a:alpha val="9804"/>
                      </a:srgbClr>
                    </a:solidFill>
                  </a:tcPr>
                </a:tc>
                <a:extLst>
                  <a:ext uri="{0D108BD9-81ED-4DB2-BD59-A6C34878D82A}">
                    <a16:rowId xmlns:a16="http://schemas.microsoft.com/office/drawing/2014/main" val="1545321733"/>
                  </a:ext>
                </a:extLst>
              </a:tr>
            </a:tbl>
          </a:graphicData>
        </a:graphic>
      </p:graphicFrame>
    </p:spTree>
    <p:extLst>
      <p:ext uri="{BB962C8B-B14F-4D97-AF65-F5344CB8AC3E}">
        <p14:creationId xmlns:p14="http://schemas.microsoft.com/office/powerpoint/2010/main" val="191523863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旧CBCレイアウト（広告主・代理店限定）">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CBCレイアウト">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CBCレイアウト（広告主・代理店限定）">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MSCレイアウト（広告主・代理店限定）">
  <a:themeElements>
    <a:clrScheme name="ユーザー定義 1">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0D0D0D"/>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003E"/>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lnDef>
      <a:spPr>
        <a:ln w="28575">
          <a:headEnd type="oval" w="lg" len="lg"/>
          <a:tailEnd type="oval" w="lg" len="lg"/>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MSCプロダクト部門資料FMT_v0.1" id="{67D726DE-EA97-2F46-A448-D8C333267734}" vid="{F79B8FC2-5071-944A-B5F6-F0B4F3C8CD44}"/>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테마">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30992</TotalTime>
  <Words>4616</Words>
  <Application>Microsoft Office PowerPoint</Application>
  <PresentationFormat>ワイド画面</PresentationFormat>
  <Paragraphs>699</Paragraphs>
  <Slides>31</Slides>
  <Notes>0</Notes>
  <HiddenSlides>0</HiddenSlides>
  <MMClips>0</MMClips>
  <ScaleCrop>false</ScaleCrop>
  <HeadingPairs>
    <vt:vector size="8" baseType="variant">
      <vt:variant>
        <vt:lpstr>使用されているフォント</vt:lpstr>
      </vt:variant>
      <vt:variant>
        <vt:i4>8</vt:i4>
      </vt:variant>
      <vt:variant>
        <vt:lpstr>テーマ</vt:lpstr>
      </vt:variant>
      <vt:variant>
        <vt:i4>4</vt:i4>
      </vt:variant>
      <vt:variant>
        <vt:lpstr>埋め込まれた OLE サーバー</vt:lpstr>
      </vt:variant>
      <vt:variant>
        <vt:i4>2</vt:i4>
      </vt:variant>
      <vt:variant>
        <vt:lpstr>スライド タイトル</vt:lpstr>
      </vt:variant>
      <vt:variant>
        <vt:i4>31</vt:i4>
      </vt:variant>
    </vt:vector>
  </HeadingPairs>
  <TitlesOfParts>
    <vt:vector size="45" baseType="lpstr">
      <vt:lpstr>Meiryo UI</vt:lpstr>
      <vt:lpstr>メイリオ</vt:lpstr>
      <vt:lpstr>メイリオ</vt:lpstr>
      <vt:lpstr>メイリオ 本文</vt:lpstr>
      <vt:lpstr>Arial</vt:lpstr>
      <vt:lpstr>Calibri</vt:lpstr>
      <vt:lpstr>Segoe UI</vt:lpstr>
      <vt:lpstr>Wingdings</vt:lpstr>
      <vt:lpstr>旧CBCレイアウト（広告主・代理店限定）</vt:lpstr>
      <vt:lpstr>CBCレイアウト</vt:lpstr>
      <vt:lpstr>CBCレイアウト（広告主・代理店限定）</vt:lpstr>
      <vt:lpstr>MSCレイアウト（広告主・代理店限定）</vt:lpstr>
      <vt:lpstr>think-cellスライド</vt:lpstr>
      <vt:lpstr>think-cell スライド</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中根めぐ美</dc:creator>
  <cp:lastModifiedBy>小曽根 祐子</cp:lastModifiedBy>
  <cp:revision>400</cp:revision>
  <dcterms:created xsi:type="dcterms:W3CDTF">2023-12-19T04:51:39Z</dcterms:created>
  <dcterms:modified xsi:type="dcterms:W3CDTF">2026-02-03T07:29:43Z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2024-12-09T10:06:27Z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94134af2-6eab-4cb2-bb90-ea6d823ac536</vt:lpwstr>
  </property>
  <property fmtid="{D5CDD505-2E9C-101B-9397-08002B2CF9AE}" pid="8" name="MSIP_Label_defa4170-0d19-0005-0004-bc88714345d2_ContentBits">
    <vt:lpwstr>0</vt:lpwstr>
  </property>
</Properties>
</file>